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8"/>
  </p:notesMasterIdLst>
  <p:sldIdLst>
    <p:sldId id="317" r:id="rId3"/>
    <p:sldId id="397" r:id="rId4"/>
    <p:sldId id="393" r:id="rId5"/>
    <p:sldId id="394" r:id="rId6"/>
    <p:sldId id="333" r:id="rId7"/>
    <p:sldId id="380" r:id="rId8"/>
    <p:sldId id="381" r:id="rId9"/>
    <p:sldId id="368" r:id="rId10"/>
    <p:sldId id="322" r:id="rId11"/>
    <p:sldId id="400" r:id="rId12"/>
    <p:sldId id="382" r:id="rId13"/>
    <p:sldId id="403" r:id="rId14"/>
    <p:sldId id="395" r:id="rId15"/>
    <p:sldId id="356" r:id="rId16"/>
    <p:sldId id="369" r:id="rId17"/>
    <p:sldId id="365" r:id="rId18"/>
    <p:sldId id="366" r:id="rId19"/>
    <p:sldId id="348" r:id="rId20"/>
    <p:sldId id="349" r:id="rId21"/>
    <p:sldId id="383" r:id="rId22"/>
    <p:sldId id="384" r:id="rId23"/>
    <p:sldId id="385" r:id="rId24"/>
    <p:sldId id="386" r:id="rId25"/>
    <p:sldId id="396" r:id="rId26"/>
    <p:sldId id="40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FF3399"/>
    <a:srgbClr val="800080"/>
    <a:srgbClr val="FFFF00"/>
    <a:srgbClr val="FF3300"/>
    <a:srgbClr val="FFFFCC"/>
    <a:srgbClr val="99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921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</a:defRPr>
            </a:lvl1pPr>
          </a:lstStyle>
          <a:p>
            <a:fld id="{069A2F72-0AEF-405C-8B4A-9B0C8FEE29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7519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2A378F-52EC-4DE0-8150-7F3D3AC7025C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01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240A2F-17EC-4A25-A80A-1D2A1FC7997A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03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Here  I’ll advise you to eat less junk food to keep healthy. Do Form a good eating habit.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7C3C4-24F9-4235-BEE0-B2CC454866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9485637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A14EF-1B9B-49E2-84CD-08A7B73862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5562113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8D2C2-6B7C-411C-AA31-162D4BBF85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841394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3140849-AE7C-410E-B716-69C67A251F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2469124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302FF96-4A97-4E2A-979F-5D6B751BD2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9382646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C52F0-1869-4AFC-96B2-D4E147F1EF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5947586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9A8A-B098-41B4-8081-5C45A19881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752749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A30EA-FFEC-4A39-850A-B09A24FA8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1021319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3771C-39A8-403E-8141-5789D646C7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240590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41B39-C3E5-4700-AF9F-B046245A2F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3154196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4B58-A1C4-4C3A-BA39-D3F8864CF0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6636521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2D2D8-C843-4AD6-B379-46343A3E25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9957001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F0A0D-CBC4-4285-A11E-1E3F1FE574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533376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2409D-4F04-4537-923F-28867DD614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64191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B0A1C-645F-48B2-A16E-A6030E7F12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9360434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D5A72-D514-4FFA-85C8-176A5123C7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6351682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69206-7A3A-435B-AD93-E8F59153F3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2070686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FB66A-FEF3-4713-AA41-C952D46F00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965425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521C-6E44-4240-A5B7-97BE96C484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1665073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88538-0E8B-46D4-B2B0-2524A29C76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303859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A7319-B975-4561-BF18-664BB2282B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605584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03282-8BE4-4BC5-BBD7-1B6E21E16E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19584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87384-EE7D-4329-B47C-C4B24CD362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6502243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8A0B7-9BFF-4C4E-B2A0-3748CB7360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181956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07857768-20AB-4168-BB31-7C8D696AA4F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  <p:sldLayoutId id="2147483673" r:id="rId13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latin typeface="+mn-lt"/>
              </a:defRPr>
            </a:lvl1pPr>
          </a:lstStyle>
          <a:p>
            <a:pPr>
              <a:defRPr/>
            </a:pPr>
            <a:fld id="{19A46CC5-CC53-4873-ABC0-396CE339DE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14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8.jpeg"/><Relationship Id="rId7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hyperlink" Target="http://image.baidu.com/ir?u=http://www.gdnet.com.cn/newgdnet/yellowpage/advertis/qihuo/new43.gif&amp;f=http://www.gdnet.com.cn/newgdnet/yellowpage/advertis/qihuo/qihuo_g.htm&amp;c=baidu" TargetMode="External"/><Relationship Id="rId4" Type="http://schemas.openxmlformats.org/officeDocument/2006/relationships/image" Target="../media/image39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2.jpeg"/><Relationship Id="rId7" Type="http://schemas.openxmlformats.org/officeDocument/2006/relationships/image" Target="../media/image4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37.jpeg"/><Relationship Id="rId5" Type="http://schemas.openxmlformats.org/officeDocument/2006/relationships/image" Target="../media/image48.png"/><Relationship Id="rId10" Type="http://schemas.openxmlformats.org/officeDocument/2006/relationships/image" Target="../media/image52.jpeg"/><Relationship Id="rId4" Type="http://schemas.openxmlformats.org/officeDocument/2006/relationships/image" Target="../media/image47.jpeg"/><Relationship Id="rId9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3" Type="http://schemas.openxmlformats.org/officeDocument/2006/relationships/audio" Target="../media/audio3.wav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SectionB%20%201c.mp3" TargetMode="External"/><Relationship Id="rId6" Type="http://schemas.openxmlformats.org/officeDocument/2006/relationships/image" Target="../media/image54.gif"/><Relationship Id="rId5" Type="http://schemas.openxmlformats.org/officeDocument/2006/relationships/image" Target="../media/image53.jpeg"/><Relationship Id="rId4" Type="http://schemas.openxmlformats.org/officeDocument/2006/relationships/image" Target="../media/image8.jpeg"/><Relationship Id="rId9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SectionB%201d.mp3" TargetMode="External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gif"/><Relationship Id="rId5" Type="http://schemas.openxmlformats.org/officeDocument/2006/relationships/hyperlink" Target="sound/section%20B%202b.mp3" TargetMode="External"/><Relationship Id="rId4" Type="http://schemas.openxmlformats.org/officeDocument/2006/relationships/image" Target="../media/image5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emf"/><Relationship Id="rId5" Type="http://schemas.openxmlformats.org/officeDocument/2006/relationships/image" Target="../media/image55.wmf"/><Relationship Id="rId4" Type="http://schemas.openxmlformats.org/officeDocument/2006/relationships/image" Target="../media/image54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gif"/><Relationship Id="rId3" Type="http://schemas.openxmlformats.org/officeDocument/2006/relationships/image" Target="../media/image8.jpeg"/><Relationship Id="rId7" Type="http://schemas.openxmlformats.org/officeDocument/2006/relationships/image" Target="../media/image61.e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5" Type="http://schemas.openxmlformats.org/officeDocument/2006/relationships/image" Target="../media/image54.gif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wmf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jpeg"/><Relationship Id="rId3" Type="http://schemas.openxmlformats.org/officeDocument/2006/relationships/audio" Target="../media/audio1.wav"/><Relationship Id="rId7" Type="http://schemas.openxmlformats.org/officeDocument/2006/relationships/oleObject" Target="../embeddings/oleObject1.bin"/><Relationship Id="rId12" Type="http://schemas.openxmlformats.org/officeDocument/2006/relationships/hyperlink" Target="http://image.baidu.com/ir?u=http://www.cj888.com/photo/65/res/grocery/drinks/3.gif&amp;f=http://363938.nease.net/ccgif.htm&amp;c=baidu" TargetMode="Externa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gi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11" Type="http://schemas.openxmlformats.org/officeDocument/2006/relationships/image" Target="../media/image15.jpeg"/><Relationship Id="rId5" Type="http://schemas.openxmlformats.org/officeDocument/2006/relationships/hyperlink" Target="http://www.txfans.com/encyclopaedia_info.asp?id=728" TargetMode="External"/><Relationship Id="rId15" Type="http://schemas.openxmlformats.org/officeDocument/2006/relationships/image" Target="../media/image18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0&amp;tn=baiduimagedetail&amp;word=hot+dog&amp;in=6502&amp;cl=2&amp;cm=1&amp;sc=0&amp;lm=-1&amp;pn=2&amp;rn=1" TargetMode="External"/><Relationship Id="rId13" Type="http://schemas.openxmlformats.org/officeDocument/2006/relationships/image" Target="../media/image9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12" Type="http://schemas.openxmlformats.org/officeDocument/2006/relationships/image" Target="../media/image26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5.jpeg"/><Relationship Id="rId5" Type="http://schemas.openxmlformats.org/officeDocument/2006/relationships/hyperlink" Target="http://fdsqws.com/ViewInfo.asp?id=4412" TargetMode="External"/><Relationship Id="rId15" Type="http://schemas.openxmlformats.org/officeDocument/2006/relationships/audio" Target="../media/audio2.wav"/><Relationship Id="rId10" Type="http://schemas.openxmlformats.org/officeDocument/2006/relationships/hyperlink" Target="http://www.yuntaiw.com/meishi/Print.asp?ArticleID=27568" TargetMode="External"/><Relationship Id="rId4" Type="http://schemas.openxmlformats.org/officeDocument/2006/relationships/image" Target="../media/image21.jpeg"/><Relationship Id="rId9" Type="http://schemas.openxmlformats.org/officeDocument/2006/relationships/image" Target="../media/image24.jpe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26" name="Picture 1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0" y="20574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800" b="0">
              <a:latin typeface="Arial" pitchFamily="34" charset="0"/>
            </a:endParaRPr>
          </a:p>
        </p:txBody>
      </p:sp>
      <p:sp>
        <p:nvSpPr>
          <p:cNvPr id="90117" name="WordArt 5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848600" cy="2209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7028"/>
              </a:avLst>
            </a:prstTxWarp>
          </a:bodyPr>
          <a:lstStyle/>
          <a:p>
            <a:pPr algn="ctr"/>
            <a:r>
              <a:rPr lang="en-US" altLang="zh-CN" kern="10">
                <a:ln w="9525">
                  <a:solidFill>
                    <a:srgbClr val="993366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1"/>
                </a:gradFill>
                <a:latin typeface="Arial Black"/>
              </a:rPr>
              <a:t>Unit 2 How often do you exercise?</a:t>
            </a:r>
            <a:endParaRPr lang="zh-CN" altLang="en-US" kern="10">
              <a:ln w="9525">
                <a:solidFill>
                  <a:srgbClr val="993366"/>
                </a:solidFill>
                <a:miter lim="800000"/>
                <a:headEnd/>
                <a:tailEnd/>
              </a:ln>
              <a:gradFill rotWithShape="0"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1"/>
              </a:gradFill>
              <a:latin typeface="Arial Black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5334000" y="2209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5943600" y="1981200"/>
            <a:ext cx="685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0">
                <a:latin typeface="Arial" pitchFamily="34" charset="0"/>
              </a:rPr>
              <a:t>   </a:t>
            </a:r>
          </a:p>
        </p:txBody>
      </p:sp>
      <p:pic>
        <p:nvPicPr>
          <p:cNvPr id="90132" name="Picture 5" descr="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797425"/>
            <a:ext cx="3886200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34" name="Picture 22" descr="1224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8" r="18985"/>
          <a:stretch>
            <a:fillRect/>
          </a:stretch>
        </p:blipFill>
        <p:spPr bwMode="auto">
          <a:xfrm>
            <a:off x="0" y="4676775"/>
            <a:ext cx="190817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250825" y="3213100"/>
            <a:ext cx="56165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1.To learn some new words and</a:t>
            </a:r>
          </a:p>
          <a:p>
            <a:pPr>
              <a:buFont typeface="Arial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   phrases. be good for ,want sb, to do sth.</a:t>
            </a:r>
          </a:p>
          <a:p>
            <a:pPr>
              <a:buFont typeface="Arial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2.Talk about how often you do something at home and at school. Master how often and adverbs of frequency.</a:t>
            </a:r>
          </a:p>
          <a:p>
            <a:pPr>
              <a:buFont typeface="Arial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3.To have a healthy eating habits</a:t>
            </a:r>
          </a:p>
        </p:txBody>
      </p:sp>
      <p:sp>
        <p:nvSpPr>
          <p:cNvPr id="90136" name="WordArt 15"/>
          <p:cNvSpPr>
            <a:spLocks noChangeArrowheads="1" noChangeShapeType="1" noTextEdit="1"/>
          </p:cNvSpPr>
          <p:nvPr/>
        </p:nvSpPr>
        <p:spPr bwMode="auto">
          <a:xfrm>
            <a:off x="250825" y="2276475"/>
            <a:ext cx="3219450" cy="922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Arial"/>
                <a:cs typeface="Arial"/>
              </a:rPr>
              <a:t>Objectives(</a:t>
            </a:r>
            <a:r>
              <a:rPr lang="zh-CN" altLang="en-US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Arial"/>
                <a:cs typeface="Arial"/>
              </a:rPr>
              <a:t>学习目标</a:t>
            </a:r>
            <a:r>
              <a:rPr lang="en-US" altLang="zh-CN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Arial"/>
                <a:cs typeface="Arial"/>
              </a:rPr>
              <a:t>)</a:t>
            </a:r>
            <a:endParaRPr lang="zh-CN" altLang="en-US" kern="10">
              <a:ln w="19050">
                <a:solidFill>
                  <a:srgbClr val="FF66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0133" name="WordArt 4"/>
          <p:cNvSpPr>
            <a:spLocks noChangeArrowheads="1" noChangeShapeType="1"/>
          </p:cNvSpPr>
          <p:nvPr/>
        </p:nvSpPr>
        <p:spPr bwMode="auto">
          <a:xfrm>
            <a:off x="5076825" y="4076700"/>
            <a:ext cx="3829050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Section B</a:t>
            </a:r>
          </a:p>
          <a:p>
            <a:pPr algn="ctr"/>
            <a:r>
              <a:rPr lang="en-US" altLang="zh-CN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The Fourth Period</a:t>
            </a:r>
          </a:p>
          <a:p>
            <a:pPr algn="ctr"/>
            <a:r>
              <a:rPr lang="en-US" altLang="zh-CN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(1a-1e)</a:t>
            </a:r>
            <a:endParaRPr lang="zh-CN" altLang="en-US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5" name="Picture 15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4" name="Picture 4" descr="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619283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6" name="Picture 6" descr="img78538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255587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48" name="Rectangle 8"/>
          <p:cNvSpPr>
            <a:spLocks noChangeArrowheads="1"/>
          </p:cNvSpPr>
          <p:nvPr/>
        </p:nvSpPr>
        <p:spPr bwMode="auto">
          <a:xfrm>
            <a:off x="611188" y="1484313"/>
            <a:ext cx="20764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rgbClr val="0000FF"/>
                </a:solidFill>
              </a:rPr>
              <a:t>fruit</a:t>
            </a:r>
          </a:p>
        </p:txBody>
      </p:sp>
      <p:pic>
        <p:nvPicPr>
          <p:cNvPr id="215051" name="Picture 11" descr="蔬菜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255587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52" name="Rectangle 12"/>
          <p:cNvSpPr>
            <a:spLocks noChangeArrowheads="1"/>
          </p:cNvSpPr>
          <p:nvPr/>
        </p:nvSpPr>
        <p:spPr bwMode="auto">
          <a:xfrm>
            <a:off x="250825" y="4149725"/>
            <a:ext cx="219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vegetables</a:t>
            </a:r>
          </a:p>
        </p:txBody>
      </p:sp>
      <p:pic>
        <p:nvPicPr>
          <p:cNvPr id="215053" name="Picture 13" descr="mil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110163"/>
            <a:ext cx="2665413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54" name="Text Box 14"/>
          <p:cNvSpPr txBox="1">
            <a:spLocks noChangeArrowheads="1"/>
          </p:cNvSpPr>
          <p:nvPr/>
        </p:nvSpPr>
        <p:spPr bwMode="auto">
          <a:xfrm>
            <a:off x="4356100" y="5949950"/>
            <a:ext cx="1368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Verdana" pitchFamily="34" charset="0"/>
              </a:rPr>
              <a:t>milk</a:t>
            </a:r>
          </a:p>
        </p:txBody>
      </p:sp>
      <p:sp>
        <p:nvSpPr>
          <p:cNvPr id="215056" name="Rectangle 16"/>
          <p:cNvSpPr>
            <a:spLocks noChangeArrowheads="1"/>
          </p:cNvSpPr>
          <p:nvPr/>
        </p:nvSpPr>
        <p:spPr bwMode="auto">
          <a:xfrm>
            <a:off x="2411413" y="1412875"/>
            <a:ext cx="6481762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>
                <a:solidFill>
                  <a:srgbClr val="CC00CC"/>
                </a:solidFill>
              </a:rPr>
              <a:t>-- </a:t>
            </a:r>
            <a:r>
              <a:rPr lang="en-US" altLang="zh-CN"/>
              <a:t>How often do you </a:t>
            </a:r>
            <a:r>
              <a:rPr lang="en-US" altLang="zh-CN">
                <a:solidFill>
                  <a:srgbClr val="9933FF"/>
                </a:solidFill>
              </a:rPr>
              <a:t>eat</a:t>
            </a:r>
            <a:r>
              <a:rPr lang="en-US" altLang="zh-CN">
                <a:solidFill>
                  <a:srgbClr val="0000FF"/>
                </a:solidFill>
              </a:rPr>
              <a:t> fruit</a:t>
            </a:r>
            <a:r>
              <a:rPr lang="en-US" altLang="zh-CN"/>
              <a:t>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/>
              <a:t>-- I eat fruit </a:t>
            </a:r>
            <a:r>
              <a:rPr lang="en-US" altLang="zh-CN">
                <a:solidFill>
                  <a:srgbClr val="800080"/>
                </a:solidFill>
              </a:rPr>
              <a:t>every day</a:t>
            </a:r>
            <a:r>
              <a:rPr lang="en-US" altLang="zh-CN"/>
              <a:t>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/>
              <a:t>-- Do you like it?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/>
              <a:t>-- Yes, it’s good for my health.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/>
              <a:t>--(No. But my mother wants me to eat </a:t>
            </a:r>
            <a:r>
              <a:rPr lang="en-US" altLang="zh-CN">
                <a:solidFill>
                  <a:srgbClr val="9933FF"/>
                </a:solidFill>
              </a:rPr>
              <a:t>it</a:t>
            </a:r>
            <a:r>
              <a:rPr lang="en-US" altLang="zh-CN"/>
              <a:t>. She says it’s </a:t>
            </a:r>
            <a:r>
              <a:rPr lang="en-US" altLang="zh-CN">
                <a:solidFill>
                  <a:srgbClr val="FF3399"/>
                </a:solidFill>
              </a:rPr>
              <a:t>good for</a:t>
            </a:r>
            <a:r>
              <a:rPr lang="en-US" altLang="zh-CN"/>
              <a:t> my health.)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15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5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15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5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5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50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8" grpId="0" autoUpdateAnimBg="0"/>
      <p:bldP spid="215052" grpId="0"/>
      <p:bldP spid="215054" grpId="0"/>
      <p:bldP spid="21505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8" name="Picture 6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7850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/>
              <a:t>--What do you </a:t>
            </a:r>
            <a:r>
              <a:rPr lang="en-US" altLang="zh-CN" sz="4000">
                <a:solidFill>
                  <a:srgbClr val="3333FF"/>
                </a:solidFill>
              </a:rPr>
              <a:t>think of</a:t>
            </a:r>
            <a:r>
              <a:rPr lang="en-US" altLang="zh-CN" sz="4000"/>
              <a:t>                   ?</a:t>
            </a:r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188913" y="1227138"/>
            <a:ext cx="86312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/>
              <a:t>--  It’s bad for our health, but I love it. </a:t>
            </a:r>
          </a:p>
          <a:p>
            <a:pPr>
              <a:buFont typeface="Arial" pitchFamily="34" charset="0"/>
              <a:buNone/>
            </a:pPr>
            <a:r>
              <a:rPr lang="en-US" altLang="zh-CN" sz="4000"/>
              <a:t>     I eat it </a:t>
            </a:r>
            <a:r>
              <a:rPr lang="en-US" altLang="zh-CN" sz="4000">
                <a:solidFill>
                  <a:srgbClr val="FF3300"/>
                </a:solidFill>
              </a:rPr>
              <a:t>once or twice a week</a:t>
            </a:r>
            <a:r>
              <a:rPr lang="en-US" altLang="zh-CN" sz="4000"/>
              <a:t>.</a:t>
            </a:r>
          </a:p>
        </p:txBody>
      </p:sp>
      <p:pic>
        <p:nvPicPr>
          <p:cNvPr id="182276" name="Picture 4" descr="DSC013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708275"/>
            <a:ext cx="4465637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77" name="Picture 5" descr="new4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708275"/>
            <a:ext cx="3168650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279" name="Picture 7" descr="French fri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8" b="-215"/>
          <a:stretch>
            <a:fillRect/>
          </a:stretch>
        </p:blipFill>
        <p:spPr bwMode="auto">
          <a:xfrm>
            <a:off x="1763713" y="5632450"/>
            <a:ext cx="1871662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80" name="Picture 8" descr="u=1578911774,1934942744&amp;gp=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708275"/>
            <a:ext cx="3240088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281" name="Rectangle 9"/>
          <p:cNvSpPr>
            <a:spLocks noChangeArrowheads="1"/>
          </p:cNvSpPr>
          <p:nvPr/>
        </p:nvSpPr>
        <p:spPr bwMode="auto">
          <a:xfrm>
            <a:off x="3059113" y="3933825"/>
            <a:ext cx="2076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junk food</a:t>
            </a:r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6084888" y="5876925"/>
            <a:ext cx="1327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coffee</a:t>
            </a: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5405438" y="339725"/>
            <a:ext cx="219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junk  food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5580063" y="333375"/>
            <a:ext cx="145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/>
              <a:t>coffee</a:t>
            </a:r>
          </a:p>
        </p:txBody>
      </p:sp>
      <p:pic>
        <p:nvPicPr>
          <p:cNvPr id="182285" name="Picture 13" descr="hamburger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7" t="36694" r="6355"/>
          <a:stretch>
            <a:fillRect/>
          </a:stretch>
        </p:blipFill>
        <p:spPr bwMode="auto">
          <a:xfrm>
            <a:off x="0" y="5445125"/>
            <a:ext cx="1763713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2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autoUpdateAnimBg="0"/>
      <p:bldP spid="182282" grpId="0"/>
      <p:bldP spid="182283" grpId="0"/>
      <p:bldP spid="182283" grpId="1"/>
      <p:bldP spid="1822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18199" name="Group 87"/>
          <p:cNvGraphicFramePr>
            <a:graphicFrameLocks noGrp="1"/>
          </p:cNvGraphicFramePr>
          <p:nvPr/>
        </p:nvGraphicFramePr>
        <p:xfrm>
          <a:off x="76200" y="692150"/>
          <a:ext cx="8915400" cy="3089275"/>
        </p:xfrm>
        <a:graphic>
          <a:graphicData uri="http://schemas.openxmlformats.org/drawingml/2006/table">
            <a:tbl>
              <a:tblPr/>
              <a:tblGrid>
                <a:gridCol w="2192338"/>
                <a:gridCol w="1079500"/>
                <a:gridCol w="2087562"/>
                <a:gridCol w="2305050"/>
                <a:gridCol w="125095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activities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Every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Three or four times a week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Once or twice a week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Never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Eat vegetables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Marlett" pitchFamily="2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Eat fruit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Drink milk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Eat junk food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Drink coffee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8161" name="Text Box 49"/>
          <p:cNvSpPr txBox="1">
            <a:spLocks noChangeArrowheads="1"/>
          </p:cNvSpPr>
          <p:nvPr/>
        </p:nvSpPr>
        <p:spPr bwMode="auto">
          <a:xfrm>
            <a:off x="2339975" y="1412875"/>
            <a:ext cx="503238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5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</a:t>
            </a:r>
            <a:endParaRPr lang="en-US" altLang="zh-CN" sz="45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2" name="Text Box 50"/>
          <p:cNvSpPr txBox="1">
            <a:spLocks noChangeArrowheads="1"/>
          </p:cNvSpPr>
          <p:nvPr/>
        </p:nvSpPr>
        <p:spPr bwMode="auto">
          <a:xfrm>
            <a:off x="2411413" y="1844675"/>
            <a:ext cx="5032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5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</a:t>
            </a:r>
            <a:endParaRPr lang="en-US" altLang="zh-CN" sz="45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3" name="Text Box 51"/>
          <p:cNvSpPr txBox="1">
            <a:spLocks noChangeArrowheads="1"/>
          </p:cNvSpPr>
          <p:nvPr/>
        </p:nvSpPr>
        <p:spPr bwMode="auto">
          <a:xfrm>
            <a:off x="1965325" y="334486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endParaRPr lang="zh-CN" altLang="zh-CN" sz="32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4" name="Text Box 52"/>
          <p:cNvSpPr txBox="1">
            <a:spLocks noChangeArrowheads="1"/>
          </p:cNvSpPr>
          <p:nvPr/>
        </p:nvSpPr>
        <p:spPr bwMode="auto">
          <a:xfrm>
            <a:off x="3059113" y="2276475"/>
            <a:ext cx="22860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5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</a:t>
            </a:r>
            <a:endParaRPr lang="en-US" altLang="zh-CN" sz="45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5" name="Text Box 53"/>
          <p:cNvSpPr txBox="1">
            <a:spLocks noChangeArrowheads="1"/>
          </p:cNvSpPr>
          <p:nvPr/>
        </p:nvSpPr>
        <p:spPr bwMode="auto">
          <a:xfrm>
            <a:off x="5724525" y="2708275"/>
            <a:ext cx="503238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5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</a:t>
            </a:r>
            <a:endParaRPr lang="en-US" altLang="zh-CN" sz="45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6" name="Text Box 54"/>
          <p:cNvSpPr txBox="1">
            <a:spLocks noChangeArrowheads="1"/>
          </p:cNvSpPr>
          <p:nvPr/>
        </p:nvSpPr>
        <p:spPr bwMode="auto">
          <a:xfrm>
            <a:off x="2117725" y="509746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endParaRPr lang="zh-CN" altLang="zh-CN" sz="32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67" name="Text Box 55"/>
          <p:cNvSpPr txBox="1">
            <a:spLocks noChangeArrowheads="1"/>
          </p:cNvSpPr>
          <p:nvPr/>
        </p:nvSpPr>
        <p:spPr bwMode="auto">
          <a:xfrm>
            <a:off x="7885113" y="3213100"/>
            <a:ext cx="5032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5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</a:t>
            </a:r>
            <a:endParaRPr lang="en-US" altLang="zh-CN" sz="45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18170" name="Text Box 58"/>
          <p:cNvSpPr txBox="1">
            <a:spLocks noChangeArrowheads="1"/>
          </p:cNvSpPr>
          <p:nvPr/>
        </p:nvSpPr>
        <p:spPr bwMode="auto">
          <a:xfrm>
            <a:off x="1438275" y="47625"/>
            <a:ext cx="63388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4000">
                <a:solidFill>
                  <a:schemeClr val="tx2"/>
                </a:solidFill>
              </a:rPr>
              <a:t>How are your</a:t>
            </a:r>
            <a:r>
              <a:rPr lang="en-US" altLang="zh-CN" sz="4000">
                <a:solidFill>
                  <a:srgbClr val="FF0000"/>
                </a:solidFill>
              </a:rPr>
              <a:t> eating habits?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1541463" y="4149725"/>
            <a:ext cx="655955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Times New Roman" pitchFamily="18" charset="0"/>
              </a:rPr>
              <a:t>I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solidFill>
                  <a:srgbClr val="0000CC"/>
                </a:solidFill>
                <a:latin typeface="Times New Roman" pitchFamily="18" charset="0"/>
              </a:rPr>
              <a:t>try </a:t>
            </a:r>
            <a:r>
              <a:rPr lang="en-US" altLang="zh-CN" sz="3200">
                <a:solidFill>
                  <a:srgbClr val="CC3300"/>
                </a:solidFill>
                <a:latin typeface="Times New Roman" pitchFamily="18" charset="0"/>
              </a:rPr>
              <a:t>to</a:t>
            </a:r>
            <a:r>
              <a:rPr lang="en-US" altLang="zh-CN" sz="3200">
                <a:solidFill>
                  <a:srgbClr val="0000CC"/>
                </a:solidFill>
                <a:latin typeface="Times New Roman" pitchFamily="18" charset="0"/>
              </a:rPr>
              <a:t> eat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latin typeface="Times New Roman" pitchFamily="18" charset="0"/>
              </a:rPr>
              <a:t>a lot of vegetables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.</a:t>
            </a:r>
          </a:p>
          <a:p>
            <a:r>
              <a:rPr lang="en-US" altLang="zh-CN" sz="3200">
                <a:latin typeface="Times New Roman" pitchFamily="18" charset="0"/>
              </a:rPr>
              <a:t>I eat fruit and drink milk every day.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zh-CN" sz="3200">
                <a:latin typeface="Times New Roman" pitchFamily="18" charset="0"/>
              </a:rPr>
              <a:t>I never drink coffee.</a:t>
            </a:r>
          </a:p>
          <a:p>
            <a:r>
              <a:rPr lang="en-US" altLang="zh-CN" sz="3200">
                <a:latin typeface="Times New Roman" pitchFamily="18" charset="0"/>
              </a:rPr>
              <a:t>Of course, I love junk food too,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zh-CN" sz="3200">
                <a:latin typeface="Times New Roman" pitchFamily="18" charset="0"/>
              </a:rPr>
              <a:t>but I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solidFill>
                  <a:srgbClr val="0000CC"/>
                </a:solidFill>
                <a:latin typeface="Times New Roman" pitchFamily="18" charset="0"/>
              </a:rPr>
              <a:t>try </a:t>
            </a:r>
            <a:r>
              <a:rPr lang="en-US" altLang="zh-CN" sz="3200">
                <a:solidFill>
                  <a:srgbClr val="CC3300"/>
                </a:solidFill>
                <a:latin typeface="Times New Roman" pitchFamily="18" charset="0"/>
              </a:rPr>
              <a:t>to</a:t>
            </a:r>
            <a:r>
              <a:rPr lang="en-US" altLang="zh-CN" sz="3200">
                <a:solidFill>
                  <a:srgbClr val="0000CC"/>
                </a:solidFill>
                <a:latin typeface="Times New Roman" pitchFamily="18" charset="0"/>
              </a:rPr>
              <a:t> eat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solidFill>
                  <a:srgbClr val="CC3300"/>
                </a:solidFill>
                <a:latin typeface="Times New Roman" pitchFamily="18" charset="0"/>
              </a:rPr>
              <a:t>it</a:t>
            </a:r>
            <a:r>
              <a:rPr lang="en-US" altLang="zh-CN" sz="320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latin typeface="Times New Roman" pitchFamily="18" charset="0"/>
              </a:rPr>
              <a:t>only once a week</a:t>
            </a:r>
            <a:r>
              <a:rPr lang="en-US" altLang="zh-CN" sz="2800"/>
              <a:t>.</a:t>
            </a:r>
            <a:r>
              <a:rPr lang="en-US" altLang="zh-CN" sz="2800">
                <a:solidFill>
                  <a:srgbClr val="006600"/>
                </a:solidFill>
              </a:rPr>
              <a:t> </a:t>
            </a:r>
          </a:p>
        </p:txBody>
      </p:sp>
      <p:pic>
        <p:nvPicPr>
          <p:cNvPr id="218191" name="Picture 7" descr="未命名6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502"/>
          <a:stretch>
            <a:fillRect/>
          </a:stretch>
        </p:blipFill>
        <p:spPr bwMode="auto">
          <a:xfrm>
            <a:off x="0" y="4449763"/>
            <a:ext cx="153670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92" name="Picture 8" descr="未命名4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9" b="-278"/>
          <a:stretch>
            <a:fillRect/>
          </a:stretch>
        </p:blipFill>
        <p:spPr bwMode="auto">
          <a:xfrm>
            <a:off x="0" y="5651500"/>
            <a:ext cx="1550988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68" name="Text Box 56"/>
          <p:cNvSpPr txBox="1">
            <a:spLocks noChangeArrowheads="1"/>
          </p:cNvSpPr>
          <p:nvPr/>
        </p:nvSpPr>
        <p:spPr bwMode="auto">
          <a:xfrm>
            <a:off x="250825" y="3716338"/>
            <a:ext cx="7596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>
                <a:solidFill>
                  <a:srgbClr val="0000FF"/>
                </a:solidFill>
              </a:rPr>
              <a:t>My eating habits are ____________.</a:t>
            </a:r>
          </a:p>
        </p:txBody>
      </p:sp>
      <p:pic>
        <p:nvPicPr>
          <p:cNvPr id="218193" name="Picture 5" descr="未命名1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 b="-177"/>
          <a:stretch>
            <a:fillRect/>
          </a:stretch>
        </p:blipFill>
        <p:spPr bwMode="auto">
          <a:xfrm>
            <a:off x="7793038" y="4076700"/>
            <a:ext cx="1350962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94" name="Picture 6" descr="未命名3"/>
          <p:cNvPicPr>
            <a:picLocks noChangeAspect="1" noChangeArrowheads="1"/>
          </p:cNvPicPr>
          <p:nvPr/>
        </p:nvPicPr>
        <p:blipFill>
          <a:blip r:embed="rId6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" b="-278"/>
          <a:stretch>
            <a:fillRect/>
          </a:stretch>
        </p:blipFill>
        <p:spPr bwMode="auto">
          <a:xfrm>
            <a:off x="7693025" y="5300663"/>
            <a:ext cx="14509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69" name="Text Box 57"/>
          <p:cNvSpPr txBox="1">
            <a:spLocks noChangeArrowheads="1"/>
          </p:cNvSpPr>
          <p:nvPr/>
        </p:nvSpPr>
        <p:spPr bwMode="auto">
          <a:xfrm>
            <a:off x="4410075" y="3716338"/>
            <a:ext cx="282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good/ok/bad?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8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61" grpId="0" autoUpdateAnimBg="0"/>
      <p:bldP spid="218162" grpId="0" autoUpdateAnimBg="0"/>
      <p:bldP spid="218164" grpId="0" autoUpdateAnimBg="0"/>
      <p:bldP spid="218165" grpId="0" autoUpdateAnimBg="0"/>
      <p:bldP spid="218167" grpId="0" autoUpdateAnimBg="0"/>
      <p:bldP spid="218168" grpId="0" autoUpdateAnimBg="0"/>
      <p:bldP spid="21816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228600" y="719138"/>
            <a:ext cx="4298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/>
              <a:t>--Are / Is … healthy?</a:t>
            </a:r>
          </a:p>
        </p:txBody>
      </p:sp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228600" y="1295400"/>
            <a:ext cx="700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/>
              <a:t>--Yes. / No, they’re / it’s </a:t>
            </a:r>
            <a:r>
              <a:rPr kumimoji="1" lang="en-US" altLang="zh-CN">
                <a:solidFill>
                  <a:srgbClr val="FF0066"/>
                </a:solidFill>
              </a:rPr>
              <a:t>unhealthy</a:t>
            </a:r>
            <a:r>
              <a:rPr kumimoji="1" lang="en-US" altLang="zh-CN"/>
              <a:t>.</a:t>
            </a:r>
          </a:p>
        </p:txBody>
      </p:sp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228600" y="1798638"/>
            <a:ext cx="165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/>
              <a:t>--Why?</a:t>
            </a:r>
          </a:p>
        </p:txBody>
      </p:sp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228600" y="2303463"/>
            <a:ext cx="860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/>
              <a:t>--Because they’re / it’s good/bad for </a:t>
            </a:r>
            <a:r>
              <a:rPr kumimoji="1" lang="en-US" altLang="zh-CN">
                <a:solidFill>
                  <a:srgbClr val="FF0066"/>
                </a:solidFill>
              </a:rPr>
              <a:t>health</a:t>
            </a:r>
            <a:r>
              <a:rPr kumimoji="1" lang="en-US" altLang="zh-CN"/>
              <a:t>.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0" y="0"/>
            <a:ext cx="3505200" cy="823913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20000">
                <a:srgbClr val="85C2FF"/>
              </a:gs>
              <a:gs pos="35000">
                <a:srgbClr val="C4D6EB"/>
              </a:gs>
              <a:gs pos="50000">
                <a:srgbClr val="FFEBFA"/>
              </a:gs>
              <a:gs pos="65000">
                <a:srgbClr val="C4D6EB"/>
              </a:gs>
              <a:gs pos="80001">
                <a:srgbClr val="85C2FF"/>
              </a:gs>
              <a:gs pos="100000">
                <a:srgbClr val="5E9E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Speaking</a:t>
            </a:r>
          </a:p>
        </p:txBody>
      </p:sp>
      <p:pic>
        <p:nvPicPr>
          <p:cNvPr id="204819" name="Picture 19" descr="u=1578911774,1934942744&amp;gp=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868863"/>
            <a:ext cx="2087562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0" name="Picture 20" descr="垃圾食品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12192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1" name="Picture 21" descr="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97425"/>
            <a:ext cx="1584325" cy="184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2" name="Picture 22" descr="mil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868863"/>
            <a:ext cx="2665412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5" name="Picture 25" descr="fast foo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24175"/>
            <a:ext cx="23050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6" name="Picture 26" descr="pop corn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924175"/>
            <a:ext cx="2016125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7" name="Picture 27" descr="cola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941888"/>
            <a:ext cx="201612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3" name="Picture 23" descr="img746530_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852738"/>
            <a:ext cx="21177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4" name="Picture 24" descr="img785382_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924175"/>
            <a:ext cx="27686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73" name="Picture 17" descr="MS4}2UQMNJ}W)CQUK3RZ({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72" name="Text Box 16"/>
          <p:cNvSpPr txBox="1">
            <a:spLocks noChangeArrowheads="1"/>
          </p:cNvSpPr>
          <p:nvPr/>
        </p:nvSpPr>
        <p:spPr bwMode="auto">
          <a:xfrm>
            <a:off x="0" y="333375"/>
            <a:ext cx="77771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0">
                <a:solidFill>
                  <a:schemeClr val="hlink"/>
                </a:solidFill>
                <a:latin typeface="Arial Black" pitchFamily="34" charset="0"/>
              </a:rPr>
              <a:t>     </a:t>
            </a:r>
            <a:r>
              <a:rPr kumimoji="1" lang="en-US" altLang="zh-CN" sz="2800" b="0">
                <a:solidFill>
                  <a:srgbClr val="CC3300"/>
                </a:solidFill>
                <a:latin typeface="Arial Black" pitchFamily="34" charset="0"/>
              </a:rPr>
              <a:t>  </a:t>
            </a:r>
            <a:r>
              <a:rPr kumimoji="1" lang="en-US" altLang="zh-CN" sz="3200" b="0">
                <a:solidFill>
                  <a:srgbClr val="0033CC"/>
                </a:solidFill>
                <a:latin typeface="Arial Black" pitchFamily="34" charset="0"/>
              </a:rPr>
              <a:t>listen to  the tape</a:t>
            </a:r>
            <a:r>
              <a:rPr kumimoji="1" lang="en-US" altLang="zh-CN" sz="3200" b="0">
                <a:latin typeface="Arial Black" pitchFamily="34" charset="0"/>
              </a:rPr>
              <a:t>:</a:t>
            </a:r>
            <a:endParaRPr kumimoji="1" lang="en-US" altLang="zh-CN" sz="3200" b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147474" name="Oval 18"/>
          <p:cNvSpPr>
            <a:spLocks noChangeArrowheads="1"/>
          </p:cNvSpPr>
          <p:nvPr/>
        </p:nvSpPr>
        <p:spPr bwMode="auto">
          <a:xfrm>
            <a:off x="250825" y="404813"/>
            <a:ext cx="647700" cy="503237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1c</a:t>
            </a:r>
          </a:p>
        </p:txBody>
      </p:sp>
      <p:pic>
        <p:nvPicPr>
          <p:cNvPr id="147475" name="Picture 19" descr="5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1" t="10716" r="28279" b="29832"/>
          <a:stretch>
            <a:fillRect/>
          </a:stretch>
        </p:blipFill>
        <p:spPr bwMode="auto">
          <a:xfrm>
            <a:off x="6300788" y="0"/>
            <a:ext cx="2517775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77" name="Rectangle 21"/>
          <p:cNvSpPr>
            <a:spLocks noChangeArrowheads="1"/>
          </p:cNvSpPr>
          <p:nvPr/>
        </p:nvSpPr>
        <p:spPr bwMode="auto">
          <a:xfrm>
            <a:off x="179388" y="1700213"/>
            <a:ext cx="8713787" cy="259238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/>
            <a:r>
              <a:rPr kumimoji="1" lang="en-US" altLang="zh-CN" sz="2400">
                <a:solidFill>
                  <a:schemeClr val="folHlink"/>
                </a:solidFill>
                <a:latin typeface="Tahoma" pitchFamily="34" charset="0"/>
              </a:rPr>
              <a:t>       </a:t>
            </a:r>
            <a:r>
              <a:rPr kumimoji="1" lang="en-US" altLang="zh-CN" sz="2800">
                <a:solidFill>
                  <a:schemeClr val="accent2"/>
                </a:solidFill>
                <a:latin typeface="Tahoma" pitchFamily="34" charset="0"/>
              </a:rPr>
              <a:t>Circle  the answer to each question.</a:t>
            </a:r>
            <a:r>
              <a:rPr kumimoji="1" lang="en-US" altLang="zh-CN" sz="2400">
                <a:solidFill>
                  <a:schemeClr val="folHlink"/>
                </a:solidFill>
                <a:latin typeface="Tahoma" pitchFamily="34" charset="0"/>
              </a:rPr>
              <a:t> </a:t>
            </a:r>
          </a:p>
          <a:p>
            <a:pPr marL="457200" indent="-457200">
              <a:buFontTx/>
              <a:buChar char="•"/>
            </a:pPr>
            <a:endParaRPr kumimoji="1" lang="en-US" altLang="zh-CN" sz="2400">
              <a:solidFill>
                <a:schemeClr val="folHlink"/>
              </a:solidFill>
              <a:latin typeface="Tahoma" pitchFamily="34" charset="0"/>
            </a:endParaRPr>
          </a:p>
          <a:p>
            <a:pPr marL="457200" indent="-457200"/>
            <a:r>
              <a:rPr kumimoji="1" lang="en-US" altLang="zh-CN" sz="2800">
                <a:latin typeface="Tahoma" pitchFamily="34" charset="0"/>
              </a:rPr>
              <a:t> </a:t>
            </a:r>
          </a:p>
          <a:p>
            <a:pPr marL="457200" indent="-457200"/>
            <a:r>
              <a:rPr kumimoji="1" lang="en-US" altLang="zh-CN" sz="2400" b="0">
                <a:solidFill>
                  <a:srgbClr val="FF3399"/>
                </a:solidFill>
                <a:latin typeface="Tahoma" pitchFamily="34" charset="0"/>
              </a:rPr>
              <a:t> </a:t>
            </a:r>
            <a:r>
              <a:rPr kumimoji="1" lang="en-US" altLang="zh-CN" sz="2800">
                <a:solidFill>
                  <a:srgbClr val="FF3399"/>
                </a:solidFill>
              </a:rPr>
              <a:t>Does Tina have good habits?   Yes   No     I don’t know</a:t>
            </a:r>
          </a:p>
          <a:p>
            <a:pPr marL="457200" indent="-457200"/>
            <a:endParaRPr kumimoji="1" lang="en-US" altLang="zh-CN" sz="2800"/>
          </a:p>
          <a:p>
            <a:pPr marL="457200" indent="-457200"/>
            <a:r>
              <a:rPr kumimoji="1" lang="en-US" altLang="zh-CN" sz="2800"/>
              <a:t> Does Bill have good habits?      Yes   No     I don’t know</a:t>
            </a:r>
          </a:p>
        </p:txBody>
      </p:sp>
      <p:sp>
        <p:nvSpPr>
          <p:cNvPr id="147478" name="Rectangle 22"/>
          <p:cNvSpPr>
            <a:spLocks noChangeArrowheads="1"/>
          </p:cNvSpPr>
          <p:nvPr/>
        </p:nvSpPr>
        <p:spPr bwMode="auto">
          <a:xfrm>
            <a:off x="179388" y="2420938"/>
            <a:ext cx="8713787" cy="1800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9" name="Oval 23"/>
          <p:cNvSpPr>
            <a:spLocks noChangeArrowheads="1"/>
          </p:cNvSpPr>
          <p:nvPr/>
        </p:nvSpPr>
        <p:spPr bwMode="auto">
          <a:xfrm>
            <a:off x="827088" y="1700213"/>
            <a:ext cx="1079500" cy="50482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7480" name="Picture 24" descr="A1_15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257800"/>
            <a:ext cx="1981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81" name="Picture 25" descr="BS00554_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373688"/>
            <a:ext cx="15240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82" name="Oval 26"/>
          <p:cNvSpPr>
            <a:spLocks noChangeArrowheads="1"/>
          </p:cNvSpPr>
          <p:nvPr/>
        </p:nvSpPr>
        <p:spPr bwMode="auto">
          <a:xfrm>
            <a:off x="5003800" y="2997200"/>
            <a:ext cx="6477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83" name="Oval 27"/>
          <p:cNvSpPr>
            <a:spLocks noChangeArrowheads="1"/>
          </p:cNvSpPr>
          <p:nvPr/>
        </p:nvSpPr>
        <p:spPr bwMode="auto">
          <a:xfrm>
            <a:off x="5795963" y="3789363"/>
            <a:ext cx="647700" cy="504825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7470" name="Picture 14" descr="__scale__1_38006797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205038"/>
            <a:ext cx="684212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71" name="Picture 15" descr="__scale__1_38006797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205038"/>
            <a:ext cx="684213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84" name="SectionB  1c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8913"/>
            <a:ext cx="439738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 orient="vert"/>
    <p:sndAc>
      <p:stSnd>
        <p:snd r:embed="rId3" name="ms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7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7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7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7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7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76304" fill="hold"/>
                                        <p:tgtEl>
                                          <p:spTgt spid="1474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484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7484"/>
                </p:tgtEl>
              </p:cMediaNode>
            </p:audio>
          </p:childTnLst>
        </p:cTn>
      </p:par>
    </p:tnLst>
    <p:bldLst>
      <p:bldP spid="147482" grpId="0" animBg="1"/>
      <p:bldP spid="1474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937" name="Picture 49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5953" name="Group 65"/>
          <p:cNvGraphicFramePr>
            <a:graphicFrameLocks noGrp="1"/>
          </p:cNvGraphicFramePr>
          <p:nvPr>
            <p:ph sz="half" idx="2"/>
          </p:nvPr>
        </p:nvGraphicFramePr>
        <p:xfrm>
          <a:off x="250825" y="981075"/>
          <a:ext cx="8642350" cy="5421313"/>
        </p:xfrm>
        <a:graphic>
          <a:graphicData uri="http://schemas.openxmlformats.org/drawingml/2006/table">
            <a:tbl>
              <a:tblPr/>
              <a:tblGrid>
                <a:gridCol w="4608513"/>
                <a:gridCol w="2078037"/>
                <a:gridCol w="19558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Questions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Bill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000"/>
                      </a:srgb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1.How often do you exercise?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every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2.How often do you eat fruit?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3.How mangy hours do you sleep every night?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4.How often do you drink milk?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5.How often do you eat junk food?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6.How often do you drink coffee?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925" name="Text Box 37"/>
          <p:cNvSpPr txBox="1">
            <a:spLocks noChangeArrowheads="1"/>
          </p:cNvSpPr>
          <p:nvPr/>
        </p:nvSpPr>
        <p:spPr bwMode="auto">
          <a:xfrm>
            <a:off x="6858000" y="1520825"/>
            <a:ext cx="21828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hardly ever</a:t>
            </a:r>
          </a:p>
        </p:txBody>
      </p:sp>
      <p:sp>
        <p:nvSpPr>
          <p:cNvPr id="165926" name="Text Box 38"/>
          <p:cNvSpPr txBox="1">
            <a:spLocks noChangeArrowheads="1"/>
          </p:cNvSpPr>
          <p:nvPr/>
        </p:nvSpPr>
        <p:spPr bwMode="auto">
          <a:xfrm>
            <a:off x="4876800" y="2036763"/>
            <a:ext cx="18669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every day</a:t>
            </a:r>
          </a:p>
        </p:txBody>
      </p:sp>
      <p:sp>
        <p:nvSpPr>
          <p:cNvPr id="165927" name="Text Box 39"/>
          <p:cNvSpPr txBox="1">
            <a:spLocks noChangeArrowheads="1"/>
          </p:cNvSpPr>
          <p:nvPr/>
        </p:nvSpPr>
        <p:spPr bwMode="auto">
          <a:xfrm>
            <a:off x="6937375" y="2036763"/>
            <a:ext cx="1155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never</a:t>
            </a:r>
          </a:p>
        </p:txBody>
      </p:sp>
      <p:sp>
        <p:nvSpPr>
          <p:cNvPr id="165928" name="Text Box 40"/>
          <p:cNvSpPr txBox="1">
            <a:spLocks noChangeArrowheads="1"/>
          </p:cNvSpPr>
          <p:nvPr/>
        </p:nvSpPr>
        <p:spPr bwMode="auto">
          <a:xfrm>
            <a:off x="4953000" y="2722563"/>
            <a:ext cx="9286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nine</a:t>
            </a:r>
          </a:p>
        </p:txBody>
      </p:sp>
      <p:sp>
        <p:nvSpPr>
          <p:cNvPr id="165929" name="Text Box 41"/>
          <p:cNvSpPr txBox="1">
            <a:spLocks noChangeArrowheads="1"/>
          </p:cNvSpPr>
          <p:nvPr/>
        </p:nvSpPr>
        <p:spPr bwMode="auto">
          <a:xfrm>
            <a:off x="6978650" y="2708275"/>
            <a:ext cx="928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nine</a:t>
            </a:r>
          </a:p>
        </p:txBody>
      </p:sp>
      <p:sp>
        <p:nvSpPr>
          <p:cNvPr id="165930" name="Text Box 42"/>
          <p:cNvSpPr txBox="1">
            <a:spLocks noChangeArrowheads="1"/>
          </p:cNvSpPr>
          <p:nvPr/>
        </p:nvSpPr>
        <p:spPr bwMode="auto">
          <a:xfrm>
            <a:off x="4876800" y="3641725"/>
            <a:ext cx="1866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every day</a:t>
            </a:r>
          </a:p>
        </p:txBody>
      </p:sp>
      <p:sp>
        <p:nvSpPr>
          <p:cNvPr id="165931" name="Text Box 43"/>
          <p:cNvSpPr txBox="1">
            <a:spLocks noChangeArrowheads="1"/>
          </p:cNvSpPr>
          <p:nvPr/>
        </p:nvSpPr>
        <p:spPr bwMode="auto">
          <a:xfrm>
            <a:off x="7092950" y="3644900"/>
            <a:ext cx="1155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never</a:t>
            </a:r>
          </a:p>
        </p:txBody>
      </p:sp>
      <p:sp>
        <p:nvSpPr>
          <p:cNvPr id="165932" name="Text Box 44"/>
          <p:cNvSpPr txBox="1">
            <a:spLocks noChangeArrowheads="1"/>
          </p:cNvSpPr>
          <p:nvPr/>
        </p:nvSpPr>
        <p:spPr bwMode="auto">
          <a:xfrm>
            <a:off x="4859338" y="4484688"/>
            <a:ext cx="21288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two or three </a:t>
            </a:r>
          </a:p>
          <a:p>
            <a:r>
              <a:rPr lang="en-US" altLang="zh-CN" sz="2800">
                <a:solidFill>
                  <a:srgbClr val="FF0000"/>
                </a:solidFill>
              </a:rPr>
              <a:t>times a week</a:t>
            </a:r>
          </a:p>
        </p:txBody>
      </p:sp>
      <p:sp>
        <p:nvSpPr>
          <p:cNvPr id="165933" name="Text Box 45"/>
          <p:cNvSpPr txBox="1">
            <a:spLocks noChangeArrowheads="1"/>
          </p:cNvSpPr>
          <p:nvPr/>
        </p:nvSpPr>
        <p:spPr bwMode="auto">
          <a:xfrm>
            <a:off x="6877050" y="4484688"/>
            <a:ext cx="22272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</a:rPr>
              <a:t>three or four </a:t>
            </a:r>
          </a:p>
          <a:p>
            <a:r>
              <a:rPr lang="en-US" altLang="zh-CN" sz="2800">
                <a:solidFill>
                  <a:srgbClr val="0000FF"/>
                </a:solidFill>
              </a:rPr>
              <a:t>times a week</a:t>
            </a:r>
          </a:p>
        </p:txBody>
      </p:sp>
      <p:sp>
        <p:nvSpPr>
          <p:cNvPr id="165934" name="Text Box 46"/>
          <p:cNvSpPr txBox="1">
            <a:spLocks noChangeArrowheads="1"/>
          </p:cNvSpPr>
          <p:nvPr/>
        </p:nvSpPr>
        <p:spPr bwMode="auto">
          <a:xfrm>
            <a:off x="4932363" y="5708650"/>
            <a:ext cx="1155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never</a:t>
            </a:r>
          </a:p>
        </p:txBody>
      </p:sp>
      <p:sp>
        <p:nvSpPr>
          <p:cNvPr id="165935" name="Text Box 47"/>
          <p:cNvSpPr txBox="1">
            <a:spLocks noChangeArrowheads="1"/>
          </p:cNvSpPr>
          <p:nvPr/>
        </p:nvSpPr>
        <p:spPr bwMode="auto">
          <a:xfrm>
            <a:off x="7019925" y="5419725"/>
            <a:ext cx="195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four times</a:t>
            </a:r>
          </a:p>
          <a:p>
            <a:r>
              <a:rPr lang="en-US" altLang="zh-CN" sz="3200">
                <a:solidFill>
                  <a:srgbClr val="FF0000"/>
                </a:solidFill>
              </a:rPr>
              <a:t>a day</a:t>
            </a:r>
          </a:p>
        </p:txBody>
      </p:sp>
      <p:sp>
        <p:nvSpPr>
          <p:cNvPr id="165938" name="Oval 50"/>
          <p:cNvSpPr>
            <a:spLocks noChangeArrowheads="1"/>
          </p:cNvSpPr>
          <p:nvPr/>
        </p:nvSpPr>
        <p:spPr bwMode="auto">
          <a:xfrm>
            <a:off x="179388" y="333375"/>
            <a:ext cx="647700" cy="503238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1d </a:t>
            </a:r>
          </a:p>
        </p:txBody>
      </p:sp>
      <p:sp>
        <p:nvSpPr>
          <p:cNvPr id="165939" name="Text Box 51"/>
          <p:cNvSpPr txBox="1">
            <a:spLocks noChangeArrowheads="1"/>
          </p:cNvSpPr>
          <p:nvPr/>
        </p:nvSpPr>
        <p:spPr bwMode="auto">
          <a:xfrm>
            <a:off x="827088" y="266700"/>
            <a:ext cx="6911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FF3399"/>
                </a:solidFill>
              </a:rPr>
              <a:t>Listen again and fill in the blanks.</a:t>
            </a:r>
          </a:p>
        </p:txBody>
      </p:sp>
      <p:sp>
        <p:nvSpPr>
          <p:cNvPr id="165954" name="Rectangle 66"/>
          <p:cNvSpPr>
            <a:spLocks noChangeArrowheads="1"/>
          </p:cNvSpPr>
          <p:nvPr/>
        </p:nvSpPr>
        <p:spPr bwMode="auto">
          <a:xfrm>
            <a:off x="3419475" y="3068638"/>
            <a:ext cx="37449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0">
                <a:solidFill>
                  <a:srgbClr val="0000FF"/>
                </a:solidFill>
              </a:rPr>
              <a:t>How many hours:</a:t>
            </a:r>
            <a:r>
              <a:rPr lang="zh-CN" altLang="en-US" sz="2400" b="0">
                <a:solidFill>
                  <a:srgbClr val="0000FF"/>
                </a:solidFill>
              </a:rPr>
              <a:t>几个小时</a:t>
            </a:r>
          </a:p>
          <a:p>
            <a:r>
              <a:rPr lang="en-US" altLang="zh-CN" sz="2400" b="0">
                <a:solidFill>
                  <a:srgbClr val="0000FF"/>
                </a:solidFill>
              </a:rPr>
              <a:t>How many + [c]pl.</a:t>
            </a:r>
            <a:r>
              <a:rPr lang="zh-CN" altLang="en-US" sz="2400" b="0">
                <a:solidFill>
                  <a:srgbClr val="0000FF"/>
                </a:solidFill>
              </a:rPr>
              <a:t>多少</a:t>
            </a:r>
            <a:r>
              <a:rPr lang="en-US" altLang="zh-CN" sz="2400" b="0">
                <a:solidFill>
                  <a:srgbClr val="0000FF"/>
                </a:solidFill>
              </a:rPr>
              <a:t>…</a:t>
            </a:r>
          </a:p>
        </p:txBody>
      </p:sp>
      <p:pic>
        <p:nvPicPr>
          <p:cNvPr id="165955" name="SectionB 1d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60350"/>
            <a:ext cx="433388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5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5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5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5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59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 nodeType="clickPar">
                      <p:stCondLst>
                        <p:cond delay="0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1654" fill="hold"/>
                                        <p:tgtEl>
                                          <p:spTgt spid="1659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955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5955"/>
                </p:tgtEl>
              </p:cMediaNode>
            </p:audio>
          </p:childTnLst>
        </p:cTn>
      </p:par>
    </p:tnLst>
    <p:bldLst>
      <p:bldP spid="165925" grpId="0"/>
      <p:bldP spid="165926" grpId="0"/>
      <p:bldP spid="165927" grpId="0"/>
      <p:bldP spid="165928" grpId="0"/>
      <p:bldP spid="165929" grpId="0"/>
      <p:bldP spid="165930" grpId="0"/>
      <p:bldP spid="165931" grpId="0"/>
      <p:bldP spid="165932" grpId="0"/>
      <p:bldP spid="165933" grpId="0"/>
      <p:bldP spid="165934" grpId="0"/>
      <p:bldP spid="165935" grpId="0"/>
      <p:bldP spid="1659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810" name="Picture 18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4" name="Picture 8" descr="logo128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0"/>
            <a:ext cx="295275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276600" y="0"/>
            <a:ext cx="2760663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4400">
                <a:solidFill>
                  <a:srgbClr val="FF0066"/>
                </a:solidFill>
              </a:rPr>
              <a:t>Tapescript</a:t>
            </a:r>
          </a:p>
        </p:txBody>
      </p:sp>
      <p:pic>
        <p:nvPicPr>
          <p:cNvPr id="75782" name="Picture 6" descr="图片3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0"/>
            <a:ext cx="1533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179388" y="765175"/>
            <a:ext cx="8785225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Reporter</a:t>
            </a:r>
            <a:r>
              <a:rPr lang="zh-CN" altLang="en-US" sz="3200"/>
              <a:t>：</a:t>
            </a:r>
            <a:r>
              <a:rPr lang="en-US" altLang="zh-CN" sz="3200"/>
              <a:t>Hi, Tina and Bill. Let’s start with the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              first question. How often do you exercise?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Tina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    </a:t>
            </a:r>
            <a:r>
              <a:rPr lang="en-US" altLang="zh-CN" sz="3200"/>
              <a:t>Every day.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en-US" altLang="zh-CN" sz="3200"/>
              <a:t>Hardly ever.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Reporter</a:t>
            </a:r>
            <a:r>
              <a:rPr lang="zh-CN" altLang="en-US" sz="3200"/>
              <a:t>：</a:t>
            </a:r>
            <a:r>
              <a:rPr lang="en-US" altLang="zh-CN" sz="2800"/>
              <a:t>How often do you </a:t>
            </a:r>
            <a:r>
              <a:rPr lang="en-US" altLang="ja-JP" sz="2800"/>
              <a:t> </a:t>
            </a:r>
            <a:r>
              <a:rPr lang="en-US" altLang="zh-CN" sz="2800"/>
              <a:t>eat vegetables and fruit?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Tina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  </a:t>
            </a:r>
            <a:r>
              <a:rPr lang="en-US" altLang="zh-CN" sz="3200"/>
              <a:t>I eat vegetables and fruit </a:t>
            </a:r>
            <a:r>
              <a:rPr lang="en-US" altLang="ja-JP" sz="3200"/>
              <a:t>every day</a:t>
            </a:r>
            <a:r>
              <a:rPr lang="en-US" altLang="zh-CN" sz="3200"/>
              <a:t>.</a:t>
            </a:r>
            <a:endParaRPr lang="en-US" altLang="ja-JP" sz="320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en-US" altLang="zh-CN" sz="3200"/>
              <a:t>I sometimes eat vegetables.</a:t>
            </a:r>
            <a:r>
              <a:rPr lang="en-US" altLang="ja-JP" sz="3200"/>
              <a:t> </a:t>
            </a:r>
            <a:r>
              <a:rPr lang="en-US" altLang="zh-CN" sz="3200"/>
              <a:t>But I never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              eat fruit.</a:t>
            </a:r>
            <a:r>
              <a:rPr lang="en-US" altLang="ja-JP" sz="3200"/>
              <a:t> </a:t>
            </a:r>
            <a:endParaRPr lang="en-US" altLang="zh-CN" sz="3200"/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Reporter</a:t>
            </a:r>
            <a:r>
              <a:rPr lang="en-US" altLang="ja-JP" sz="3200"/>
              <a:t>: </a:t>
            </a:r>
            <a:r>
              <a:rPr lang="en-US" altLang="zh-CN" sz="3200"/>
              <a:t>OK.</a:t>
            </a:r>
            <a:r>
              <a:rPr lang="en-US" altLang="ja-JP" sz="3200"/>
              <a:t> </a:t>
            </a:r>
            <a:r>
              <a:rPr lang="en-US" altLang="zh-CN" sz="3200"/>
              <a:t>So how many hours do you sleep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/>
              <a:t>                 every night?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Tina</a:t>
            </a:r>
            <a:r>
              <a:rPr lang="zh-CN" altLang="en-US" sz="3200"/>
              <a:t>：      </a:t>
            </a:r>
            <a:r>
              <a:rPr lang="en-US" altLang="zh-CN" sz="3200"/>
              <a:t>Nine.</a:t>
            </a:r>
            <a:r>
              <a:rPr lang="en-US" altLang="ja-JP" sz="3200"/>
              <a:t> 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en-US" altLang="zh-CN" sz="3200"/>
              <a:t>Me</a:t>
            </a:r>
            <a:r>
              <a:rPr lang="en-US" altLang="ja-JP" sz="3200"/>
              <a:t> </a:t>
            </a:r>
            <a:r>
              <a:rPr lang="en-US" altLang="zh-CN" sz="3200"/>
              <a:t>too.</a:t>
            </a:r>
          </a:p>
        </p:txBody>
      </p:sp>
    </p:spTree>
  </p:cSld>
  <p:clrMapOvr>
    <a:masterClrMapping/>
  </p:clrMapOvr>
  <p:transition spd="med">
    <p:split orient="vert"/>
    <p:sndAc>
      <p:stSnd>
        <p:snd r:embed="rId2" name="ms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7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9" name="Picture 3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30188" y="260350"/>
            <a:ext cx="8662987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Reporter</a:t>
            </a:r>
            <a:r>
              <a:rPr lang="en-US" altLang="ja-JP" sz="3200"/>
              <a:t>: </a:t>
            </a:r>
            <a:r>
              <a:rPr lang="en-US" altLang="zh-CN" sz="3200"/>
              <a:t>How often do you drink milk?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en-US" altLang="zh-CN" sz="3200"/>
              <a:t>Never.</a:t>
            </a:r>
            <a:r>
              <a:rPr lang="en-US" altLang="ja-JP" sz="3200"/>
              <a:t> </a:t>
            </a:r>
            <a:r>
              <a:rPr lang="en-US" altLang="zh-CN" sz="3200"/>
              <a:t>I can</a:t>
            </a:r>
            <a:r>
              <a:rPr lang="en-US" altLang="ja-JP" sz="3200"/>
              <a:t>’</a:t>
            </a:r>
            <a:r>
              <a:rPr lang="en-US" altLang="zh-CN" sz="3200"/>
              <a:t>t stand milk.</a:t>
            </a:r>
            <a:r>
              <a:rPr lang="en-US" altLang="ja-JP" sz="3200"/>
              <a:t> </a:t>
            </a:r>
            <a:endParaRPr lang="en-US" altLang="zh-CN" sz="3200"/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Tina</a:t>
            </a:r>
            <a:r>
              <a:rPr lang="zh-CN" altLang="en-US" sz="3200"/>
              <a:t>：</a:t>
            </a:r>
            <a:r>
              <a:rPr lang="en-US" altLang="zh-CN" sz="3200"/>
              <a:t>Oh</a:t>
            </a:r>
            <a:r>
              <a:rPr lang="en-US" altLang="ja-JP" sz="3200"/>
              <a:t>, </a:t>
            </a:r>
            <a:r>
              <a:rPr lang="en-US" altLang="zh-CN" sz="3200"/>
              <a:t>I love milk </a:t>
            </a:r>
            <a:r>
              <a:rPr lang="en-US" altLang="ja-JP" sz="3200"/>
              <a:t>---</a:t>
            </a:r>
            <a:r>
              <a:rPr lang="en-US" altLang="zh-CN" sz="3200"/>
              <a:t> I drink it every day.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Reporter</a:t>
            </a:r>
            <a:r>
              <a:rPr lang="zh-CN" altLang="en-US" sz="3200"/>
              <a:t>：</a:t>
            </a:r>
            <a:r>
              <a:rPr lang="en-US" altLang="zh-CN" sz="3200"/>
              <a:t>How often do you eat junk food?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en-US" altLang="zh-CN" sz="3200"/>
              <a:t>I eat it </a:t>
            </a:r>
            <a:r>
              <a:rPr lang="en-US" altLang="ja-JP" sz="3200"/>
              <a:t> </a:t>
            </a:r>
            <a:r>
              <a:rPr lang="en-US" altLang="zh-CN" sz="3200"/>
              <a:t>three</a:t>
            </a:r>
            <a:r>
              <a:rPr lang="en-US" altLang="ja-JP" sz="3200"/>
              <a:t> </a:t>
            </a:r>
            <a:r>
              <a:rPr lang="en-US" altLang="zh-CN" sz="3200"/>
              <a:t>or four times a week.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Tina</a:t>
            </a:r>
            <a:r>
              <a:rPr lang="zh-CN" altLang="en-US" sz="3200"/>
              <a:t>： </a:t>
            </a:r>
            <a:r>
              <a:rPr lang="en-US" altLang="zh-CN" sz="3200"/>
              <a:t>I guess </a:t>
            </a:r>
            <a:r>
              <a:rPr lang="en-US" altLang="ja-JP" sz="3200"/>
              <a:t> </a:t>
            </a:r>
            <a:r>
              <a:rPr lang="en-US" altLang="zh-CN" sz="3200"/>
              <a:t>I eat it two or three times a week</a:t>
            </a:r>
            <a:r>
              <a:rPr lang="en-US" altLang="ja-JP" sz="3200"/>
              <a:t>.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i="1"/>
              <a:t>Reporter</a:t>
            </a:r>
            <a:r>
              <a:rPr lang="zh-CN" altLang="en-US" sz="3200"/>
              <a:t>：</a:t>
            </a:r>
            <a:r>
              <a:rPr lang="en-US" altLang="ja-JP" sz="3200"/>
              <a:t> How often do you drink coffee?</a:t>
            </a:r>
            <a:endParaRPr lang="en-US" altLang="zh-CN" sz="320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Bill</a:t>
            </a:r>
            <a:r>
              <a:rPr lang="zh-CN" altLang="en-US" sz="3200"/>
              <a:t>：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zh-CN" altLang="ja-JP" sz="3200"/>
              <a:t> </a:t>
            </a:r>
            <a:r>
              <a:rPr lang="zh-CN" altLang="en-US" sz="3200"/>
              <a:t> </a:t>
            </a:r>
            <a:r>
              <a:rPr lang="en-US" altLang="ja-JP" sz="3200"/>
              <a:t>Oh, I drink coffee four times a day. I love coffee.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Katrina</a:t>
            </a:r>
            <a:r>
              <a:rPr lang="zh-CN" altLang="en-US" sz="3200"/>
              <a:t>：</a:t>
            </a:r>
            <a:r>
              <a:rPr lang="en-US" altLang="ja-JP" sz="3200"/>
              <a:t>I never drink coffee.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Reporter</a:t>
            </a:r>
            <a:r>
              <a:rPr lang="zh-CN" altLang="en-US" sz="3200"/>
              <a:t>：</a:t>
            </a:r>
            <a:r>
              <a:rPr lang="en-US" altLang="zh-CN" sz="3200"/>
              <a:t>Well</a:t>
            </a:r>
            <a:r>
              <a:rPr lang="zh-CN" altLang="en-US" sz="3200"/>
              <a:t>，</a:t>
            </a:r>
            <a:r>
              <a:rPr lang="en-US" altLang="zh-CN" sz="3200"/>
              <a:t>thank you very much.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i="1"/>
              <a:t>Bill/Katrina</a:t>
            </a:r>
            <a:r>
              <a:rPr lang="zh-CN" altLang="en-US" sz="3200"/>
              <a:t>：</a:t>
            </a:r>
            <a:r>
              <a:rPr lang="en-US" altLang="zh-CN" sz="3200"/>
              <a:t>You’re welcome.</a:t>
            </a:r>
          </a:p>
        </p:txBody>
      </p:sp>
    </p:spTree>
  </p:cSld>
  <p:clrMapOvr>
    <a:masterClrMapping/>
  </p:clrMapOvr>
  <p:transition spd="med">
    <p:split orient="vert"/>
    <p:sndAc>
      <p:stSnd>
        <p:snd r:embed="rId2" name="ms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217" name="Picture 49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216" name="Picture 48" descr="R5ZWO@JR}DKBUX88N6]8DX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1692275" cy="151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0" name="Picture 2" descr="A1_15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2963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1" name="Picture 3" descr="BS00554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825" y="6084888"/>
            <a:ext cx="892175" cy="77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1116013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35207" name="Group 39"/>
          <p:cNvGraphicFramePr>
            <a:graphicFrameLocks noGrp="1"/>
          </p:cNvGraphicFramePr>
          <p:nvPr/>
        </p:nvGraphicFramePr>
        <p:xfrm>
          <a:off x="838200" y="1295400"/>
          <a:ext cx="8077200" cy="5334000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exercise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vegetables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fruit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drink milk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junk food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drink coffee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How many hours …sleep?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196" name="WordArt 28"/>
          <p:cNvSpPr>
            <a:spLocks noChangeArrowheads="1" noChangeShapeType="1" noTextEdit="1"/>
          </p:cNvSpPr>
          <p:nvPr/>
        </p:nvSpPr>
        <p:spPr bwMode="auto">
          <a:xfrm>
            <a:off x="1258888" y="404813"/>
            <a:ext cx="6248400" cy="60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altLang="zh-CN" sz="40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宋体"/>
                <a:ea typeface="宋体"/>
              </a:rPr>
              <a:t>How often does he(Bill)…?</a:t>
            </a:r>
            <a:endParaRPr lang="zh-CN" altLang="en-US" sz="4000" kern="1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800080"/>
              </a:solidFill>
              <a:latin typeface="宋体"/>
              <a:ea typeface="宋体"/>
            </a:endParaRPr>
          </a:p>
        </p:txBody>
      </p:sp>
      <p:sp>
        <p:nvSpPr>
          <p:cNvPr id="135197" name="Oval 29"/>
          <p:cNvSpPr>
            <a:spLocks noChangeArrowheads="1"/>
          </p:cNvSpPr>
          <p:nvPr/>
        </p:nvSpPr>
        <p:spPr bwMode="auto">
          <a:xfrm>
            <a:off x="0" y="404813"/>
            <a:ext cx="647700" cy="503237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1e</a:t>
            </a:r>
          </a:p>
        </p:txBody>
      </p:sp>
      <p:sp>
        <p:nvSpPr>
          <p:cNvPr id="135208" name="Text Box 40"/>
          <p:cNvSpPr txBox="1">
            <a:spLocks noChangeArrowheads="1"/>
          </p:cNvSpPr>
          <p:nvPr/>
        </p:nvSpPr>
        <p:spPr bwMode="auto">
          <a:xfrm>
            <a:off x="5508625" y="1412875"/>
            <a:ext cx="2155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hardly ever</a:t>
            </a:r>
          </a:p>
        </p:txBody>
      </p:sp>
      <p:sp>
        <p:nvSpPr>
          <p:cNvPr id="135209" name="Text Box 41"/>
          <p:cNvSpPr txBox="1">
            <a:spLocks noChangeArrowheads="1"/>
          </p:cNvSpPr>
          <p:nvPr/>
        </p:nvSpPr>
        <p:spPr bwMode="auto">
          <a:xfrm>
            <a:off x="5651500" y="2205038"/>
            <a:ext cx="19351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sometimes</a:t>
            </a:r>
          </a:p>
        </p:txBody>
      </p:sp>
      <p:sp>
        <p:nvSpPr>
          <p:cNvPr id="135210" name="Text Box 42"/>
          <p:cNvSpPr txBox="1">
            <a:spLocks noChangeArrowheads="1"/>
          </p:cNvSpPr>
          <p:nvPr/>
        </p:nvSpPr>
        <p:spPr bwMode="auto">
          <a:xfrm>
            <a:off x="5724525" y="2924175"/>
            <a:ext cx="1111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never</a:t>
            </a:r>
          </a:p>
        </p:txBody>
      </p:sp>
      <p:sp>
        <p:nvSpPr>
          <p:cNvPr id="135211" name="Text Box 43"/>
          <p:cNvSpPr txBox="1">
            <a:spLocks noChangeArrowheads="1"/>
          </p:cNvSpPr>
          <p:nvPr/>
        </p:nvSpPr>
        <p:spPr bwMode="auto">
          <a:xfrm>
            <a:off x="5867400" y="3716338"/>
            <a:ext cx="1111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never</a:t>
            </a:r>
          </a:p>
        </p:txBody>
      </p:sp>
      <p:sp>
        <p:nvSpPr>
          <p:cNvPr id="135212" name="Text Box 44"/>
          <p:cNvSpPr txBox="1">
            <a:spLocks noChangeArrowheads="1"/>
          </p:cNvSpPr>
          <p:nvPr/>
        </p:nvSpPr>
        <p:spPr bwMode="auto">
          <a:xfrm>
            <a:off x="5076825" y="4508500"/>
            <a:ext cx="3743325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3 or 4 times a week</a:t>
            </a:r>
          </a:p>
        </p:txBody>
      </p:sp>
      <p:sp>
        <p:nvSpPr>
          <p:cNvPr id="135213" name="Text Box 45"/>
          <p:cNvSpPr txBox="1">
            <a:spLocks noChangeArrowheads="1"/>
          </p:cNvSpPr>
          <p:nvPr/>
        </p:nvSpPr>
        <p:spPr bwMode="auto">
          <a:xfrm>
            <a:off x="5076825" y="5229225"/>
            <a:ext cx="349250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four times a day</a:t>
            </a:r>
          </a:p>
        </p:txBody>
      </p:sp>
      <p:sp>
        <p:nvSpPr>
          <p:cNvPr id="135214" name="Text Box 46"/>
          <p:cNvSpPr txBox="1">
            <a:spLocks noChangeArrowheads="1"/>
          </p:cNvSpPr>
          <p:nvPr/>
        </p:nvSpPr>
        <p:spPr bwMode="auto">
          <a:xfrm>
            <a:off x="5435600" y="5949950"/>
            <a:ext cx="1928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nine hours</a:t>
            </a:r>
          </a:p>
        </p:txBody>
      </p:sp>
      <p:sp>
        <p:nvSpPr>
          <p:cNvPr id="135215" name="Text Box 47"/>
          <p:cNvSpPr txBox="1">
            <a:spLocks noChangeArrowheads="1"/>
          </p:cNvSpPr>
          <p:nvPr/>
        </p:nvSpPr>
        <p:spPr bwMode="auto">
          <a:xfrm>
            <a:off x="447675" y="188913"/>
            <a:ext cx="8696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/>
              <a:t>Make a conversation.  One is an interviewer, the other is Katrina.</a:t>
            </a:r>
          </a:p>
          <a:p>
            <a:r>
              <a:rPr kumimoji="1" lang="en-US" altLang="zh-CN" sz="2400"/>
              <a:t>Then change roles. One is an interviewer, the other is Bill.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5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5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5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96" grpId="0" animBg="1"/>
      <p:bldP spid="135208" grpId="0"/>
      <p:bldP spid="135209" grpId="0"/>
      <p:bldP spid="135210" grpId="0"/>
      <p:bldP spid="135211" grpId="0"/>
      <p:bldP spid="135212" grpId="0"/>
      <p:bldP spid="135213" grpId="0"/>
      <p:bldP spid="135214" grpId="0"/>
      <p:bldP spid="1352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36" name="Picture 44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235" name="Picture 43" descr="E29L_ZHJHF8LWZG2N@8E[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1619250" cy="151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4" name="Picture 2" descr="A1_15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2963"/>
            <a:ext cx="1600200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5" name="Picture 3" descr="BS00554_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825" y="6084888"/>
            <a:ext cx="892175" cy="77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1116013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36197" name="Group 5"/>
          <p:cNvGraphicFramePr>
            <a:graphicFrameLocks noGrp="1"/>
          </p:cNvGraphicFramePr>
          <p:nvPr/>
        </p:nvGraphicFramePr>
        <p:xfrm>
          <a:off x="838200" y="1295400"/>
          <a:ext cx="8077200" cy="5334000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exercise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vegetables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fruit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drink milk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eat junk food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drink coffee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How many hours …sleep?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6223" name="WordArt 31"/>
          <p:cNvSpPr>
            <a:spLocks noChangeArrowheads="1" noChangeShapeType="1" noTextEdit="1"/>
          </p:cNvSpPr>
          <p:nvPr/>
        </p:nvSpPr>
        <p:spPr bwMode="auto">
          <a:xfrm>
            <a:off x="1258888" y="404813"/>
            <a:ext cx="6248400" cy="60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altLang="zh-CN" sz="40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宋体"/>
                <a:ea typeface="宋体"/>
              </a:rPr>
              <a:t>How often does she(Tina)…?</a:t>
            </a:r>
            <a:endParaRPr lang="zh-CN" altLang="en-US" sz="4000" kern="1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800080"/>
              </a:solidFill>
              <a:latin typeface="宋体"/>
              <a:ea typeface="宋体"/>
            </a:endParaRPr>
          </a:p>
        </p:txBody>
      </p:sp>
      <p:sp>
        <p:nvSpPr>
          <p:cNvPr id="136224" name="Oval 32"/>
          <p:cNvSpPr>
            <a:spLocks noChangeArrowheads="1"/>
          </p:cNvSpPr>
          <p:nvPr/>
        </p:nvSpPr>
        <p:spPr bwMode="auto">
          <a:xfrm>
            <a:off x="468313" y="404813"/>
            <a:ext cx="647700" cy="503237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1e</a:t>
            </a:r>
          </a:p>
        </p:txBody>
      </p:sp>
      <p:sp>
        <p:nvSpPr>
          <p:cNvPr id="136225" name="Text Box 33"/>
          <p:cNvSpPr txBox="1">
            <a:spLocks noChangeArrowheads="1"/>
          </p:cNvSpPr>
          <p:nvPr/>
        </p:nvSpPr>
        <p:spPr bwMode="auto">
          <a:xfrm>
            <a:off x="5508625" y="1412875"/>
            <a:ext cx="2033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 every day</a:t>
            </a:r>
          </a:p>
        </p:txBody>
      </p:sp>
      <p:sp>
        <p:nvSpPr>
          <p:cNvPr id="136229" name="Text Box 37"/>
          <p:cNvSpPr txBox="1">
            <a:spLocks noChangeArrowheads="1"/>
          </p:cNvSpPr>
          <p:nvPr/>
        </p:nvSpPr>
        <p:spPr bwMode="auto">
          <a:xfrm>
            <a:off x="5076825" y="4508500"/>
            <a:ext cx="3743325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2 or 3 times a week</a:t>
            </a:r>
          </a:p>
        </p:txBody>
      </p:sp>
      <p:sp>
        <p:nvSpPr>
          <p:cNvPr id="136230" name="Text Box 38"/>
          <p:cNvSpPr txBox="1">
            <a:spLocks noChangeArrowheads="1"/>
          </p:cNvSpPr>
          <p:nvPr/>
        </p:nvSpPr>
        <p:spPr bwMode="auto">
          <a:xfrm>
            <a:off x="5940425" y="5229225"/>
            <a:ext cx="1800225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 never</a:t>
            </a:r>
          </a:p>
        </p:txBody>
      </p:sp>
      <p:sp>
        <p:nvSpPr>
          <p:cNvPr id="136231" name="Text Box 39"/>
          <p:cNvSpPr txBox="1">
            <a:spLocks noChangeArrowheads="1"/>
          </p:cNvSpPr>
          <p:nvPr/>
        </p:nvSpPr>
        <p:spPr bwMode="auto">
          <a:xfrm>
            <a:off x="5435600" y="5949950"/>
            <a:ext cx="1928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nine hours</a:t>
            </a:r>
          </a:p>
        </p:txBody>
      </p:sp>
      <p:sp>
        <p:nvSpPr>
          <p:cNvPr id="136232" name="Text Box 40"/>
          <p:cNvSpPr txBox="1">
            <a:spLocks noChangeArrowheads="1"/>
          </p:cNvSpPr>
          <p:nvPr/>
        </p:nvSpPr>
        <p:spPr bwMode="auto">
          <a:xfrm>
            <a:off x="5580063" y="2205038"/>
            <a:ext cx="20335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 every day</a:t>
            </a:r>
          </a:p>
        </p:txBody>
      </p:sp>
      <p:sp>
        <p:nvSpPr>
          <p:cNvPr id="136233" name="Text Box 41"/>
          <p:cNvSpPr txBox="1">
            <a:spLocks noChangeArrowheads="1"/>
          </p:cNvSpPr>
          <p:nvPr/>
        </p:nvSpPr>
        <p:spPr bwMode="auto">
          <a:xfrm>
            <a:off x="5651500" y="2924175"/>
            <a:ext cx="2033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 every day</a:t>
            </a:r>
          </a:p>
        </p:txBody>
      </p:sp>
      <p:sp>
        <p:nvSpPr>
          <p:cNvPr id="136234" name="Text Box 42"/>
          <p:cNvSpPr txBox="1">
            <a:spLocks noChangeArrowheads="1"/>
          </p:cNvSpPr>
          <p:nvPr/>
        </p:nvSpPr>
        <p:spPr bwMode="auto">
          <a:xfrm>
            <a:off x="5724525" y="3716338"/>
            <a:ext cx="2033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  <a:latin typeface="Comic Sans MS" pitchFamily="66" charset="0"/>
              </a:rPr>
              <a:t> every day</a:t>
            </a:r>
          </a:p>
        </p:txBody>
      </p:sp>
      <p:pic>
        <p:nvPicPr>
          <p:cNvPr id="136237" name="Picture 45" descr="鼓掌动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4066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6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6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6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6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25" grpId="0"/>
      <p:bldP spid="136229" grpId="0"/>
      <p:bldP spid="136230" grpId="0"/>
      <p:bldP spid="136231" grpId="0"/>
      <p:bldP spid="136232" grpId="0"/>
      <p:bldP spid="136233" grpId="0"/>
      <p:bldP spid="1362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7874" name="ShockwaveFlash1" r:id="rId2" imgW="8426342" imgH="6409524"/>
        </mc:Choice>
        <mc:Fallback>
          <p:control name="ShockwaveFlash1" r:id="rId2" imgW="8426342" imgH="6409524">
            <p:pic>
              <p:nvPicPr>
                <p:cNvPr id="0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188913"/>
                  <a:ext cx="8426450" cy="64087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3" name="Picture 5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431800" y="836613"/>
            <a:ext cx="8388350" cy="4930775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10000"/>
              </a:lnSpc>
              <a:buFont typeface="Arial" pitchFamily="34" charset="0"/>
              <a:buAutoNum type="arabicPeriod"/>
            </a:pPr>
            <a:r>
              <a:rPr lang="en-US" altLang="zh-CN"/>
              <a:t> Mom </a:t>
            </a:r>
            <a:r>
              <a:rPr lang="en-US" altLang="zh-CN">
                <a:solidFill>
                  <a:srgbClr val="FF0000"/>
                </a:solidFill>
              </a:rPr>
              <a:t>wants me to drink it</a:t>
            </a:r>
            <a:r>
              <a:rPr lang="en-US" altLang="zh-CN"/>
              <a:t>.  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want to do sth.</a:t>
            </a:r>
            <a:r>
              <a:rPr lang="en-US" altLang="zh-CN"/>
              <a:t>         </a:t>
            </a:r>
            <a:r>
              <a:rPr lang="zh-CN" altLang="en-US">
                <a:solidFill>
                  <a:srgbClr val="3333FF"/>
                </a:solidFill>
              </a:rPr>
              <a:t>想要做某事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want sb. to do sth.</a:t>
            </a:r>
            <a:r>
              <a:rPr lang="en-US" altLang="zh-CN"/>
              <a:t>   </a:t>
            </a:r>
            <a:r>
              <a:rPr lang="zh-CN" altLang="en-US">
                <a:solidFill>
                  <a:srgbClr val="3333FF"/>
                </a:solidFill>
              </a:rPr>
              <a:t>想要某人做某事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/>
              <a:t>Do you </a:t>
            </a:r>
            <a:r>
              <a:rPr lang="en-US" altLang="zh-CN">
                <a:solidFill>
                  <a:srgbClr val="FF0000"/>
                </a:solidFill>
              </a:rPr>
              <a:t>want to go to the movies</a:t>
            </a:r>
            <a:r>
              <a:rPr lang="en-US" altLang="zh-CN"/>
              <a:t> with me?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/>
              <a:t>你想和我一起去看电影吗？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/>
              <a:t>The teacher doesn’t </a:t>
            </a:r>
            <a:r>
              <a:rPr lang="en-US" altLang="zh-CN">
                <a:solidFill>
                  <a:srgbClr val="FF0000"/>
                </a:solidFill>
              </a:rPr>
              <a:t>want us to eat 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/>
              <a:t>hamburgers.</a:t>
            </a:r>
          </a:p>
          <a:p>
            <a:pPr marL="342900" indent="-34290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/>
              <a:t>老师不想让我们吃汉堡包。</a:t>
            </a:r>
          </a:p>
        </p:txBody>
      </p:sp>
      <p:sp>
        <p:nvSpPr>
          <p:cNvPr id="186371" name="Text Box 3"/>
          <p:cNvSpPr txBox="1">
            <a:spLocks noChangeArrowheads="1"/>
          </p:cNvSpPr>
          <p:nvPr/>
        </p:nvSpPr>
        <p:spPr bwMode="auto">
          <a:xfrm>
            <a:off x="3214688" y="188913"/>
            <a:ext cx="2078037" cy="762000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4400">
                <a:solidFill>
                  <a:srgbClr val="9933FF"/>
                </a:solidFill>
                <a:latin typeface="Uncey" pitchFamily="2" charset="0"/>
              </a:rPr>
              <a:t>Notes  </a:t>
            </a:r>
            <a:endParaRPr lang="en-US" altLang="zh-CN" sz="4400">
              <a:latin typeface="Uncey" pitchFamily="2" charset="0"/>
            </a:endParaRPr>
          </a:p>
        </p:txBody>
      </p:sp>
      <p:sp>
        <p:nvSpPr>
          <p:cNvPr id="186372" name="WordArt 4"/>
          <p:cNvSpPr>
            <a:spLocks noChangeArrowheads="1" noChangeShapeType="1" noTextEdit="1"/>
          </p:cNvSpPr>
          <p:nvPr/>
        </p:nvSpPr>
        <p:spPr bwMode="auto">
          <a:xfrm>
            <a:off x="7772400" y="6308725"/>
            <a:ext cx="1371600" cy="3508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18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en.12999.com</a:t>
            </a:r>
            <a:endParaRPr lang="zh-CN" altLang="en-US" sz="18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6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6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86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6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7" name="Picture 5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8569325" cy="6461125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2. She says it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’s</a:t>
            </a:r>
            <a:r>
              <a:rPr lang="en-US" altLang="zh-CN">
                <a:latin typeface="Times New Roman" pitchFamily="18" charset="0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good for</a:t>
            </a:r>
            <a:r>
              <a:rPr lang="en-US" altLang="zh-CN">
                <a:latin typeface="Times New Roman" pitchFamily="18" charset="0"/>
              </a:rPr>
              <a:t> my health.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be good for...</a:t>
            </a:r>
            <a:r>
              <a:rPr lang="en-US" altLang="zh-CN">
                <a:latin typeface="Times New Roman" pitchFamily="18" charset="0"/>
              </a:rPr>
              <a:t> </a:t>
            </a:r>
            <a:r>
              <a:rPr lang="zh-CN" altLang="en-US">
                <a:latin typeface="Times New Roman" pitchFamily="18" charset="0"/>
              </a:rPr>
              <a:t>表示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对</a:t>
            </a:r>
            <a:r>
              <a:rPr lang="en-US" altLang="zh-CN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有益 </a:t>
            </a:r>
            <a:r>
              <a:rPr lang="en-US" altLang="zh-CN">
                <a:solidFill>
                  <a:srgbClr val="3333FF"/>
                </a:solidFill>
                <a:latin typeface="Times New Roman" pitchFamily="18" charset="0"/>
              </a:rPr>
              <a:t>(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有好处</a:t>
            </a:r>
            <a:r>
              <a:rPr lang="en-US" altLang="zh-CN">
                <a:solidFill>
                  <a:srgbClr val="3333FF"/>
                </a:solidFill>
                <a:latin typeface="Times New Roman" pitchFamily="18" charset="0"/>
              </a:rPr>
              <a:t>)</a:t>
            </a:r>
            <a:r>
              <a:rPr lang="en-US" altLang="zh-CN">
                <a:latin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(</a:t>
            </a:r>
            <a:r>
              <a:rPr lang="zh-CN" altLang="en-US">
                <a:latin typeface="Times New Roman" pitchFamily="18" charset="0"/>
              </a:rPr>
              <a:t>这里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>
                <a:latin typeface="Times New Roman" pitchFamily="18" charset="0"/>
              </a:rPr>
              <a:t> </a:t>
            </a:r>
            <a:r>
              <a:rPr lang="zh-CN" altLang="en-US">
                <a:latin typeface="Times New Roman" pitchFamily="18" charset="0"/>
              </a:rPr>
              <a:t>是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介词</a:t>
            </a:r>
            <a:r>
              <a:rPr lang="zh-CN" altLang="en-US">
                <a:latin typeface="Times New Roman" pitchFamily="18" charset="0"/>
              </a:rPr>
              <a:t>，后跟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名词、代词、动名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词或动词的</a:t>
            </a:r>
            <a:r>
              <a:rPr lang="en-US" altLang="zh-CN">
                <a:solidFill>
                  <a:srgbClr val="3333FF"/>
                </a:solidFill>
                <a:latin typeface="Times New Roman" pitchFamily="18" charset="0"/>
              </a:rPr>
              <a:t>-ing 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形式</a:t>
            </a:r>
            <a:r>
              <a:rPr lang="zh-CN" altLang="en-US">
                <a:latin typeface="Times New Roman" pitchFamily="18" charset="0"/>
              </a:rPr>
              <a:t>。</a:t>
            </a:r>
            <a:r>
              <a:rPr lang="en-US" altLang="zh-CN">
                <a:latin typeface="Times New Roman" pitchFamily="18" charset="0"/>
              </a:rPr>
              <a:t>)</a:t>
            </a:r>
            <a:r>
              <a:rPr lang="zh-CN" altLang="en-US">
                <a:latin typeface="Times New Roman" pitchFamily="18" charset="0"/>
              </a:rPr>
              <a:t>如：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It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’s good for</a:t>
            </a:r>
            <a:r>
              <a:rPr lang="en-US" altLang="zh-CN">
                <a:latin typeface="Times New Roman" pitchFamily="18" charset="0"/>
              </a:rPr>
              <a:t> us to do more reading.       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Times New Roman" pitchFamily="18" charset="0"/>
              </a:rPr>
              <a:t>多读书对我们有好处。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Reading aloud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is good for</a:t>
            </a:r>
            <a:r>
              <a:rPr lang="en-US" altLang="zh-CN">
                <a:latin typeface="Times New Roman" pitchFamily="18" charset="0"/>
              </a:rPr>
              <a:t> improving your 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English. </a:t>
            </a:r>
            <a:r>
              <a:rPr lang="zh-CN" altLang="en-US">
                <a:latin typeface="Times New Roman" pitchFamily="18" charset="0"/>
              </a:rPr>
              <a:t>大声朗读对提高你的英语后好处。</a:t>
            </a:r>
          </a:p>
          <a:p>
            <a:r>
              <a:rPr lang="zh-CN" altLang="en-US">
                <a:latin typeface="Times New Roman" pitchFamily="18" charset="0"/>
              </a:rPr>
              <a:t>             其反义为：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be bad for... </a:t>
            </a:r>
          </a:p>
          <a:p>
            <a:r>
              <a:rPr lang="en-US" altLang="zh-CN">
                <a:latin typeface="Times New Roman" pitchFamily="18" charset="0"/>
              </a:rPr>
              <a:t>Reading in bed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is bad for</a:t>
            </a:r>
            <a:r>
              <a:rPr lang="en-US" altLang="zh-CN">
                <a:latin typeface="Times New Roman" pitchFamily="18" charset="0"/>
              </a:rPr>
              <a:t> your eyes.              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7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7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7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87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87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87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87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87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87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87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9" name="Picture 3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18" name="Text Box 2"/>
          <p:cNvSpPr txBox="1">
            <a:spLocks noChangeArrowheads="1"/>
          </p:cNvSpPr>
          <p:nvPr/>
        </p:nvSpPr>
        <p:spPr bwMode="auto">
          <a:xfrm>
            <a:off x="358775" y="620713"/>
            <a:ext cx="8785225" cy="4044950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3.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How many hours</a:t>
            </a:r>
            <a:r>
              <a:rPr lang="en-US" altLang="zh-CN">
                <a:latin typeface="Times New Roman" pitchFamily="18" charset="0"/>
              </a:rPr>
              <a:t> do you sleep every 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Times New Roman" pitchFamily="18" charset="0"/>
              </a:rPr>
              <a:t>night?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how many</a:t>
            </a:r>
            <a:r>
              <a:rPr lang="en-US" altLang="zh-CN">
                <a:latin typeface="Times New Roman" pitchFamily="18" charset="0"/>
              </a:rPr>
              <a:t> </a:t>
            </a:r>
            <a:r>
              <a:rPr lang="zh-CN" altLang="en-US">
                <a:latin typeface="Times New Roman" pitchFamily="18" charset="0"/>
              </a:rPr>
              <a:t>修饰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可数名词</a:t>
            </a:r>
            <a:r>
              <a:rPr lang="zh-CN" altLang="en-US">
                <a:latin typeface="Times New Roman" pitchFamily="18" charset="0"/>
              </a:rPr>
              <a:t>，修饰</a:t>
            </a: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不可数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3333FF"/>
                </a:solidFill>
                <a:latin typeface="Times New Roman" pitchFamily="18" charset="0"/>
              </a:rPr>
              <a:t>名词</a:t>
            </a:r>
            <a:r>
              <a:rPr lang="zh-CN" altLang="en-US">
                <a:latin typeface="Times New Roman" pitchFamily="18" charset="0"/>
              </a:rPr>
              <a:t>则要用 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how much</a:t>
            </a:r>
            <a:r>
              <a:rPr lang="zh-CN" altLang="en-US">
                <a:latin typeface="Times New Roman" pitchFamily="18" charset="0"/>
              </a:rPr>
              <a:t>。如：</a:t>
            </a: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How much</a:t>
            </a:r>
            <a:r>
              <a:rPr lang="en-US" altLang="zh-CN">
                <a:latin typeface="Times New Roman" pitchFamily="18" charset="0"/>
              </a:rPr>
              <a:t> coffee do you drink every day?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Times New Roman" pitchFamily="18" charset="0"/>
              </a:rPr>
              <a:t>你每天喝多少咖啡呢？</a:t>
            </a: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250825" y="4724400"/>
            <a:ext cx="8424863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4.be good for sth …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对</a:t>
            </a: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有好处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 good with  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善于与</a:t>
            </a: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相处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 good to   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对</a:t>
            </a: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----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好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 good at  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擅长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88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8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88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88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88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250825" y="796925"/>
            <a:ext cx="864235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   be good at</a:t>
            </a:r>
            <a:r>
              <a:rPr lang="en-US" altLang="zh-CN"/>
              <a:t> </a:t>
            </a:r>
            <a:r>
              <a:rPr lang="zh-CN" altLang="en-US"/>
              <a:t>表示“擅长于</a:t>
            </a:r>
            <a:r>
              <a:rPr lang="en-US" altLang="zh-CN"/>
              <a:t>……”</a:t>
            </a:r>
            <a:r>
              <a:rPr lang="zh-CN" altLang="en-US"/>
              <a:t>，</a:t>
            </a:r>
          </a:p>
          <a:p>
            <a:r>
              <a:rPr lang="zh-CN" altLang="en-US">
                <a:solidFill>
                  <a:srgbClr val="FF0000"/>
                </a:solidFill>
              </a:rPr>
              <a:t>    </a:t>
            </a:r>
            <a:r>
              <a:rPr lang="en-US" altLang="zh-CN">
                <a:solidFill>
                  <a:srgbClr val="FF0000"/>
                </a:solidFill>
              </a:rPr>
              <a:t>be good for </a:t>
            </a:r>
            <a:r>
              <a:rPr lang="zh-CN" altLang="en-US"/>
              <a:t>表示“对</a:t>
            </a:r>
            <a:r>
              <a:rPr lang="en-US" altLang="zh-CN"/>
              <a:t>……</a:t>
            </a:r>
            <a:r>
              <a:rPr lang="zh-CN" altLang="en-US"/>
              <a:t>有益</a:t>
            </a:r>
            <a:r>
              <a:rPr lang="en-US" altLang="zh-CN"/>
              <a:t>/</a:t>
            </a:r>
            <a:r>
              <a:rPr lang="zh-CN" altLang="en-US"/>
              <a:t>好处”。</a:t>
            </a:r>
          </a:p>
          <a:p>
            <a:r>
              <a:rPr kumimoji="1" lang="en-US" altLang="zh-CN">
                <a:solidFill>
                  <a:srgbClr val="0000FF"/>
                </a:solidFill>
              </a:rPr>
              <a:t>be good for …</a:t>
            </a:r>
            <a:r>
              <a:rPr kumimoji="1" lang="zh-CN" altLang="en-US">
                <a:solidFill>
                  <a:srgbClr val="0000FF"/>
                </a:solidFill>
              </a:rPr>
              <a:t>对</a:t>
            </a:r>
            <a:r>
              <a:rPr kumimoji="1" lang="en-US" altLang="zh-CN">
                <a:solidFill>
                  <a:srgbClr val="0000FF"/>
                </a:solidFill>
              </a:rPr>
              <a:t>……</a:t>
            </a:r>
            <a:r>
              <a:rPr kumimoji="1" lang="zh-CN" altLang="en-US">
                <a:solidFill>
                  <a:srgbClr val="0000FF"/>
                </a:solidFill>
              </a:rPr>
              <a:t>有效，有用</a:t>
            </a:r>
          </a:p>
          <a:p>
            <a:r>
              <a:rPr kumimoji="1" lang="en-US" altLang="zh-CN"/>
              <a:t>This medicine is good for TB.</a:t>
            </a:r>
          </a:p>
          <a:p>
            <a:r>
              <a:rPr kumimoji="1" lang="en-US" altLang="zh-CN"/>
              <a:t>Spring is good for sports.</a:t>
            </a:r>
          </a:p>
          <a:p>
            <a:r>
              <a:rPr kumimoji="1" lang="en-US" altLang="zh-CN">
                <a:solidFill>
                  <a:srgbClr val="0000FF"/>
                </a:solidFill>
              </a:rPr>
              <a:t>be good at …</a:t>
            </a:r>
            <a:r>
              <a:rPr kumimoji="1" lang="zh-CN" altLang="en-US">
                <a:solidFill>
                  <a:srgbClr val="0000FF"/>
                </a:solidFill>
              </a:rPr>
              <a:t>擅长</a:t>
            </a:r>
            <a:r>
              <a:rPr kumimoji="1" lang="en-US" altLang="zh-CN">
                <a:solidFill>
                  <a:srgbClr val="0000FF"/>
                </a:solidFill>
              </a:rPr>
              <a:t>…..</a:t>
            </a:r>
          </a:p>
          <a:p>
            <a:r>
              <a:rPr kumimoji="1" lang="en-US" altLang="zh-CN"/>
              <a:t>She is good at tennis.</a:t>
            </a:r>
          </a:p>
          <a:p>
            <a:r>
              <a:rPr kumimoji="1" lang="en-US" altLang="zh-CN"/>
              <a:t>He is good at speaking English</a:t>
            </a:r>
          </a:p>
          <a:p>
            <a:r>
              <a:rPr kumimoji="1" lang="en-US" altLang="zh-CN">
                <a:solidFill>
                  <a:srgbClr val="0000FF"/>
                </a:solidFill>
              </a:rPr>
              <a:t>be bad for</a:t>
            </a:r>
            <a:r>
              <a:rPr kumimoji="1" lang="en-US" altLang="zh-CN"/>
              <a:t> </a:t>
            </a:r>
            <a:r>
              <a:rPr kumimoji="1" lang="en-US" altLang="zh-CN">
                <a:solidFill>
                  <a:srgbClr val="0000FF"/>
                </a:solidFill>
              </a:rPr>
              <a:t>…</a:t>
            </a:r>
            <a:r>
              <a:rPr kumimoji="1" lang="zh-CN" altLang="en-US">
                <a:solidFill>
                  <a:srgbClr val="0000FF"/>
                </a:solidFill>
              </a:rPr>
              <a:t>对</a:t>
            </a:r>
            <a:r>
              <a:rPr kumimoji="1" lang="en-US" altLang="zh-CN">
                <a:solidFill>
                  <a:srgbClr val="0000FF"/>
                </a:solidFill>
              </a:rPr>
              <a:t>……</a:t>
            </a:r>
            <a:r>
              <a:rPr kumimoji="1" lang="zh-CN" altLang="en-US">
                <a:solidFill>
                  <a:srgbClr val="0000FF"/>
                </a:solidFill>
              </a:rPr>
              <a:t>不利</a:t>
            </a:r>
          </a:p>
          <a:p>
            <a:r>
              <a:rPr kumimoji="1" lang="en-US" altLang="zh-CN"/>
              <a:t>Watching TV is bad for your eyes.   </a:t>
            </a:r>
          </a:p>
        </p:txBody>
      </p:sp>
      <p:grpSp>
        <p:nvGrpSpPr>
          <p:cNvPr id="189446" name="Group 6"/>
          <p:cNvGrpSpPr>
            <a:grpSpLocks/>
          </p:cNvGrpSpPr>
          <p:nvPr/>
        </p:nvGrpSpPr>
        <p:grpSpPr bwMode="auto">
          <a:xfrm>
            <a:off x="2268538" y="-100013"/>
            <a:ext cx="3330575" cy="981076"/>
            <a:chOff x="0" y="0"/>
            <a:chExt cx="2098" cy="618"/>
          </a:xfrm>
        </p:grpSpPr>
        <p:pic>
          <p:nvPicPr>
            <p:cNvPr id="189447" name="Picture 7" descr="16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1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9448" name="Rectangle 8"/>
            <p:cNvSpPr>
              <a:spLocks noChangeArrowheads="1"/>
            </p:cNvSpPr>
            <p:nvPr/>
          </p:nvSpPr>
          <p:spPr bwMode="auto">
            <a:xfrm>
              <a:off x="521" y="164"/>
              <a:ext cx="157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4000">
                  <a:solidFill>
                    <a:schemeClr val="bg1"/>
                  </a:solidFill>
                </a:rPr>
                <a:t>词语辨析</a:t>
              </a:r>
            </a:p>
          </p:txBody>
        </p:sp>
      </p:grpSp>
      <p:pic>
        <p:nvPicPr>
          <p:cNvPr id="189449" name="Picture 9" descr="1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792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9" name="Picture 11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8964613" cy="5373687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她很少一个人出去。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She ______  ______ goes out alone.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你的妈妈多长时间回家一次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_____  _____ does your mother go home?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一月三、四次。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______  _____  _____  ______ a month.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老师不想让我们吃汉堡包。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teacher________ ______ ___ __ _____ hamburgers.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多吃蔬菜对你的健康有好处。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Eating more vegetables _____  _____  _____  _____  _____.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</a:t>
            </a: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妈妈让我每天都喝水。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4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My mother wants _______  ______  ______  ______ every day.</a:t>
            </a: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900113" y="1700213"/>
            <a:ext cx="3095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</a:rPr>
              <a:t>hardly ever</a:t>
            </a:r>
          </a:p>
        </p:txBody>
      </p:sp>
      <p:sp>
        <p:nvSpPr>
          <p:cNvPr id="206853" name="Text Box 5"/>
          <p:cNvSpPr txBox="1">
            <a:spLocks noChangeArrowheads="1"/>
          </p:cNvSpPr>
          <p:nvPr/>
        </p:nvSpPr>
        <p:spPr bwMode="auto">
          <a:xfrm>
            <a:off x="323850" y="2565400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</a:rPr>
              <a:t>How often</a:t>
            </a:r>
          </a:p>
        </p:txBody>
      </p:sp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539750" y="3284538"/>
            <a:ext cx="43926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</a:rPr>
              <a:t>Three  or     four   times </a:t>
            </a:r>
          </a:p>
        </p:txBody>
      </p:sp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3995738" y="4868863"/>
            <a:ext cx="5148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</a:rPr>
              <a:t>is   good   for   your  health</a:t>
            </a:r>
          </a:p>
        </p:txBody>
      </p: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3203575" y="5661025"/>
            <a:ext cx="5256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</a:rPr>
              <a:t>me     to      drink       water</a:t>
            </a:r>
          </a:p>
        </p:txBody>
      </p:sp>
      <p:sp>
        <p:nvSpPr>
          <p:cNvPr id="206860" name="Rectangle 12"/>
          <p:cNvSpPr>
            <a:spLocks noChangeArrowheads="1"/>
          </p:cNvSpPr>
          <p:nvPr/>
        </p:nvSpPr>
        <p:spPr bwMode="auto">
          <a:xfrm>
            <a:off x="2124075" y="333375"/>
            <a:ext cx="4057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Today’s Homework</a:t>
            </a:r>
          </a:p>
        </p:txBody>
      </p:sp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2195513" y="4149725"/>
            <a:ext cx="4257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/>
              <a:t>doesn’t </a:t>
            </a:r>
            <a:r>
              <a:rPr lang="en-US" altLang="zh-CN" sz="3200">
                <a:solidFill>
                  <a:srgbClr val="FF0000"/>
                </a:solidFill>
              </a:rPr>
              <a:t>want  us  to  eat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  <p:bldP spid="206853" grpId="0"/>
      <p:bldP spid="206857" grpId="0"/>
      <p:bldP spid="206858" grpId="0"/>
      <p:bldP spid="2068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70" name="Picture 6" descr="图片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6066" name="Text Box 2"/>
          <p:cNvSpPr txBox="1">
            <a:spLocks noChangeArrowheads="1"/>
          </p:cNvSpPr>
          <p:nvPr/>
        </p:nvSpPr>
        <p:spPr bwMode="auto">
          <a:xfrm>
            <a:off x="611188" y="2852738"/>
            <a:ext cx="734536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zh-CN" sz="4000"/>
          </a:p>
        </p:txBody>
      </p:sp>
      <p:sp>
        <p:nvSpPr>
          <p:cNvPr id="216067" name="WordArt 3"/>
          <p:cNvSpPr>
            <a:spLocks noChangeArrowheads="1" noChangeShapeType="1"/>
          </p:cNvSpPr>
          <p:nvPr/>
        </p:nvSpPr>
        <p:spPr bwMode="auto">
          <a:xfrm>
            <a:off x="539750" y="2060575"/>
            <a:ext cx="2592388" cy="9096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Homework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6068" name="Picture 4" descr="png-02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8913"/>
            <a:ext cx="26670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471488" y="3068638"/>
            <a:ext cx="6261100" cy="20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/>
              <a:t>Write a short passage about how often you do the things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/>
              <a:t>in 2b.</a:t>
            </a:r>
          </a:p>
        </p:txBody>
      </p:sp>
      <p:pic>
        <p:nvPicPr>
          <p:cNvPr id="216072" name="Picture 8" descr="0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7559675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73" name="WordArt 9"/>
          <p:cNvSpPr>
            <a:spLocks noChangeArrowheads="1" noChangeShapeType="1"/>
          </p:cNvSpPr>
          <p:nvPr/>
        </p:nvSpPr>
        <p:spPr bwMode="auto">
          <a:xfrm>
            <a:off x="3671888" y="1700213"/>
            <a:ext cx="5472112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Goodbye.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6074" name="Picture 10" descr="25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3284538"/>
            <a:ext cx="3600450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 autoUpdateAnimBg="0"/>
      <p:bldP spid="2160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bjt9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2051050" y="188913"/>
            <a:ext cx="5486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Warming up</a:t>
            </a:r>
          </a:p>
        </p:txBody>
      </p:sp>
      <p:sp>
        <p:nvSpPr>
          <p:cNvPr id="200709" name="Text Box 5"/>
          <p:cNvSpPr txBox="1">
            <a:spLocks noChangeArrowheads="1"/>
          </p:cNvSpPr>
          <p:nvPr/>
        </p:nvSpPr>
        <p:spPr bwMode="auto">
          <a:xfrm>
            <a:off x="684213" y="765175"/>
            <a:ext cx="81375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Are you healthy?</a:t>
            </a:r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684213" y="1628775"/>
            <a:ext cx="6480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you often drink milk?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684213" y="2205038"/>
            <a:ext cx="7991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you eat fruit and vegetables every day?</a:t>
            </a:r>
          </a:p>
        </p:txBody>
      </p:sp>
      <p:sp>
        <p:nvSpPr>
          <p:cNvPr id="200712" name="Text Box 8"/>
          <p:cNvSpPr txBox="1">
            <a:spLocks noChangeArrowheads="1"/>
          </p:cNvSpPr>
          <p:nvPr/>
        </p:nvSpPr>
        <p:spPr bwMode="auto">
          <a:xfrm>
            <a:off x="684213" y="2781300"/>
            <a:ext cx="6480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you often do your exercise?</a:t>
            </a:r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539750" y="3429000"/>
            <a:ext cx="8388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you sleep more than eight hours every night?</a:t>
            </a:r>
          </a:p>
        </p:txBody>
      </p:sp>
      <p:sp>
        <p:nvSpPr>
          <p:cNvPr id="200715" name="Text Box 11"/>
          <p:cNvSpPr txBox="1">
            <a:spLocks noChangeArrowheads="1"/>
          </p:cNvSpPr>
          <p:nvPr/>
        </p:nvSpPr>
        <p:spPr bwMode="auto">
          <a:xfrm>
            <a:off x="611188" y="4005263"/>
            <a:ext cx="8137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What do you usually do on weekends?</a:t>
            </a:r>
          </a:p>
        </p:txBody>
      </p:sp>
      <p:sp>
        <p:nvSpPr>
          <p:cNvPr id="200716" name="Text Box 12"/>
          <p:cNvSpPr txBox="1">
            <a:spLocks noChangeArrowheads="1"/>
          </p:cNvSpPr>
          <p:nvPr/>
        </p:nvSpPr>
        <p:spPr bwMode="auto">
          <a:xfrm>
            <a:off x="755650" y="4652963"/>
            <a:ext cx="83883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AutoNum type="alphaLcPeriod"/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Do sports.          b. Go hiking.   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c. Watch TV.       d. Do my homework.</a:t>
            </a:r>
          </a:p>
        </p:txBody>
      </p:sp>
      <p:sp>
        <p:nvSpPr>
          <p:cNvPr id="200717" name="Text Box 13"/>
          <p:cNvSpPr txBox="1">
            <a:spLocks noChangeArrowheads="1"/>
          </p:cNvSpPr>
          <p:nvPr/>
        </p:nvSpPr>
        <p:spPr bwMode="auto">
          <a:xfrm>
            <a:off x="684213" y="5661025"/>
            <a:ext cx="8137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How often do you ….?</a:t>
            </a:r>
          </a:p>
        </p:txBody>
      </p:sp>
      <p:pic>
        <p:nvPicPr>
          <p:cNvPr id="52228" name="Picture 4" descr="gif00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gif00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26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gif00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656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0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0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0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0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00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9" grpId="0"/>
      <p:bldP spid="200710" grpId="0"/>
      <p:bldP spid="200711" grpId="0"/>
      <p:bldP spid="200712" grpId="0"/>
      <p:bldP spid="200713" grpId="0"/>
      <p:bldP spid="200715" grpId="0"/>
      <p:bldP spid="200716" grpId="0"/>
      <p:bldP spid="2007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6" name="Picture 4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33600"/>
            <a:ext cx="6769100" cy="4114800"/>
          </a:xfrm>
          <a:noFill/>
          <a:ln/>
        </p:spPr>
        <p:txBody>
          <a:bodyPr/>
          <a:lstStyle/>
          <a:p>
            <a:r>
              <a:rPr lang="en-US" altLang="zh-CN" sz="4000" b="1">
                <a:solidFill>
                  <a:srgbClr val="CC0066"/>
                </a:solidFill>
              </a:rPr>
              <a:t>A healthy eating habit</a:t>
            </a:r>
          </a:p>
          <a:p>
            <a:r>
              <a:rPr lang="en-US" altLang="zh-CN" sz="4000" b="1">
                <a:solidFill>
                  <a:srgbClr val="CC0066"/>
                </a:solidFill>
              </a:rPr>
              <a:t>Exercise</a:t>
            </a:r>
          </a:p>
          <a:p>
            <a:r>
              <a:rPr lang="en-US" altLang="zh-CN" sz="4000" b="1">
                <a:solidFill>
                  <a:srgbClr val="CC0066"/>
                </a:solidFill>
              </a:rPr>
              <a:t>Sleep well</a:t>
            </a:r>
          </a:p>
          <a:p>
            <a:r>
              <a:rPr lang="en-US" altLang="zh-CN" sz="4000" b="1">
                <a:solidFill>
                  <a:srgbClr val="CC0066"/>
                </a:solidFill>
              </a:rPr>
              <a:t>Healthy lifestyle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CC0066"/>
                </a:solidFill>
              </a:rPr>
              <a:t> </a:t>
            </a:r>
            <a:endParaRPr lang="en-US" altLang="zh-CN" sz="2400" b="1">
              <a:solidFill>
                <a:srgbClr val="6600FF"/>
              </a:solidFill>
            </a:endParaRPr>
          </a:p>
          <a:p>
            <a:endParaRPr lang="en-US" altLang="zh-CN" sz="4400" b="1">
              <a:solidFill>
                <a:srgbClr val="CC0066"/>
              </a:solidFill>
            </a:endParaRPr>
          </a:p>
        </p:txBody>
      </p:sp>
      <p:sp>
        <p:nvSpPr>
          <p:cNvPr id="202757" name="Rectangle 5"/>
          <p:cNvSpPr>
            <a:spLocks noChangeArrowheads="1"/>
          </p:cNvSpPr>
          <p:nvPr/>
        </p:nvSpPr>
        <p:spPr bwMode="auto">
          <a:xfrm>
            <a:off x="2700338" y="260350"/>
            <a:ext cx="25368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3300"/>
                </a:solidFill>
              </a:rPr>
              <a:t>Free talk</a:t>
            </a:r>
          </a:p>
        </p:txBody>
      </p:sp>
      <p:pic>
        <p:nvPicPr>
          <p:cNvPr id="202758" name="Picture 6" descr="2007021102380059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0" r="48958" b="50101"/>
          <a:stretch>
            <a:fillRect/>
          </a:stretch>
        </p:blipFill>
        <p:spPr bwMode="auto">
          <a:xfrm>
            <a:off x="6318250" y="1557338"/>
            <a:ext cx="2825750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6372225" cy="1143000"/>
          </a:xfrm>
          <a:noFill/>
          <a:ln/>
        </p:spPr>
        <p:txBody>
          <a:bodyPr/>
          <a:lstStyle/>
          <a:p>
            <a:r>
              <a:rPr lang="en-US" altLang="zh-CN" sz="4800" b="1" i="1">
                <a:solidFill>
                  <a:srgbClr val="0000CC"/>
                </a:solidFill>
                <a:latin typeface="Trebuchet MS" pitchFamily="34" charset="0"/>
              </a:rPr>
              <a:t>How to keep healthy?</a:t>
            </a:r>
          </a:p>
        </p:txBody>
      </p:sp>
      <p:sp>
        <p:nvSpPr>
          <p:cNvPr id="202759" name="Rectangle 7"/>
          <p:cNvSpPr>
            <a:spLocks noChangeArrowheads="1"/>
          </p:cNvSpPr>
          <p:nvPr/>
        </p:nvSpPr>
        <p:spPr bwMode="auto">
          <a:xfrm>
            <a:off x="539750" y="5013325"/>
            <a:ext cx="72723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Do you have a healthy diet?</a:t>
            </a:r>
          </a:p>
          <a:p>
            <a:r>
              <a:rPr lang="en-US" altLang="zh-CN">
                <a:solidFill>
                  <a:srgbClr val="0000FF"/>
                </a:solidFill>
              </a:rPr>
              <a:t>Do you often eat junk food?</a:t>
            </a:r>
          </a:p>
        </p:txBody>
      </p:sp>
      <p:pic>
        <p:nvPicPr>
          <p:cNvPr id="202760" name="Picture 8" descr="SO02060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445125"/>
            <a:ext cx="1524000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32" name="Picture 16" descr="MS4}2UQMNJ}W)CQUK3RZ({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36" name="Picture 20" descr="20061025183011888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24400"/>
            <a:ext cx="381476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1618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18225" y="0"/>
          <a:ext cx="3025775" cy="226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0" name="演示文稿" r:id="rId7" imgW="2573640" imgH="1925640" progId="PowerPoint.Show.8">
                  <p:embed/>
                </p:oleObj>
              </mc:Choice>
              <mc:Fallback>
                <p:oleObj name="演示文稿" r:id="rId7" imgW="2573640" imgH="1925640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225" y="0"/>
                        <a:ext cx="3025775" cy="226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684213" y="188913"/>
            <a:ext cx="7307262" cy="1190625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9933FF"/>
                </a:solidFill>
              </a:rPr>
              <a:t>Is the food in the following pictures healthy or unhealthy?</a:t>
            </a:r>
          </a:p>
        </p:txBody>
      </p:sp>
      <p:pic>
        <p:nvPicPr>
          <p:cNvPr id="111621" name="Picture 5" descr="frui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3241675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2" name="Picture 6" descr="蔬菜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21138"/>
            <a:ext cx="3816350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1116013" y="2852738"/>
            <a:ext cx="12969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FF00"/>
                </a:solidFill>
              </a:rPr>
              <a:t>fruit</a:t>
            </a:r>
          </a:p>
        </p:txBody>
      </p:sp>
      <p:pic>
        <p:nvPicPr>
          <p:cNvPr id="111625" name="Picture 9" descr="53285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6" b="38"/>
          <a:stretch>
            <a:fillRect/>
          </a:stretch>
        </p:blipFill>
        <p:spPr bwMode="auto">
          <a:xfrm>
            <a:off x="5580063" y="908050"/>
            <a:ext cx="3348037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6" name="AutoShape 10"/>
          <p:cNvSpPr>
            <a:spLocks noChangeArrowheads="1"/>
          </p:cNvSpPr>
          <p:nvPr/>
        </p:nvSpPr>
        <p:spPr bwMode="auto">
          <a:xfrm>
            <a:off x="2987675" y="1196975"/>
            <a:ext cx="2879725" cy="24479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 i="1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healthy </a:t>
            </a:r>
          </a:p>
          <a:p>
            <a:pPr algn="ctr"/>
            <a:r>
              <a:rPr lang="en-US" altLang="zh-CN" sz="3200" i="1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food</a:t>
            </a:r>
            <a:endParaRPr lang="en-US" altLang="zh-CN" sz="3200" b="0">
              <a:solidFill>
                <a:srgbClr val="FF66CC"/>
              </a:solidFill>
              <a:latin typeface="Arial" pitchFamily="34" charset="0"/>
            </a:endParaRPr>
          </a:p>
        </p:txBody>
      </p: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7164388" y="2708275"/>
            <a:ext cx="1116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FF00"/>
                </a:solidFill>
              </a:rPr>
              <a:t>eggs</a:t>
            </a:r>
          </a:p>
        </p:txBody>
      </p:sp>
      <p:sp>
        <p:nvSpPr>
          <p:cNvPr id="111630" name="WordArt 14"/>
          <p:cNvSpPr>
            <a:spLocks noChangeArrowheads="1" noChangeShapeType="1" noTextEdit="1"/>
          </p:cNvSpPr>
          <p:nvPr/>
        </p:nvSpPr>
        <p:spPr bwMode="auto">
          <a:xfrm>
            <a:off x="5219700" y="908050"/>
            <a:ext cx="3124200" cy="11525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Comic Sans MS"/>
              </a:rPr>
              <a:t>be good for</a:t>
            </a:r>
            <a:endParaRPr lang="zh-CN" altLang="en-US" kern="1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Comic Sans MS"/>
            </a:endParaRPr>
          </a:p>
        </p:txBody>
      </p:sp>
      <p:sp>
        <p:nvSpPr>
          <p:cNvPr id="111631" name="WordArt 15"/>
          <p:cNvSpPr>
            <a:spLocks noChangeArrowheads="1" noChangeShapeType="1" noTextEdit="1"/>
          </p:cNvSpPr>
          <p:nvPr/>
        </p:nvSpPr>
        <p:spPr bwMode="auto">
          <a:xfrm>
            <a:off x="684213" y="5445125"/>
            <a:ext cx="2895600" cy="1219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altLang="zh-CN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vegetables</a:t>
            </a:r>
            <a:endParaRPr lang="zh-CN" altLang="en-US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11633" name="Text Box 17"/>
          <p:cNvSpPr txBox="1">
            <a:spLocks noChangeArrowheads="1"/>
          </p:cNvSpPr>
          <p:nvPr/>
        </p:nvSpPr>
        <p:spPr bwMode="auto">
          <a:xfrm>
            <a:off x="395288" y="3500438"/>
            <a:ext cx="84248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/>
              <a:t>Doctors want us to eat/</a:t>
            </a:r>
            <a:r>
              <a:rPr lang="en-US" altLang="zh-CN">
                <a:solidFill>
                  <a:srgbClr val="0000FF"/>
                </a:solidFill>
              </a:rPr>
              <a:t>drink</a:t>
            </a:r>
            <a:r>
              <a:rPr lang="en-US" altLang="zh-CN"/>
              <a:t>… every day.</a:t>
            </a:r>
          </a:p>
          <a:p>
            <a:pPr>
              <a:buFont typeface="Arial" pitchFamily="34" charset="0"/>
              <a:buNone/>
            </a:pPr>
            <a:r>
              <a:rPr lang="en-US" altLang="zh-CN"/>
              <a:t>Because …</a:t>
            </a:r>
            <a:r>
              <a:rPr lang="en-US" altLang="zh-CN">
                <a:solidFill>
                  <a:srgbClr val="FF0000"/>
                </a:solidFill>
              </a:rPr>
              <a:t>is/</a:t>
            </a:r>
            <a:r>
              <a:rPr lang="en-US" altLang="zh-CN">
                <a:solidFill>
                  <a:srgbClr val="0000FF"/>
                </a:solidFill>
              </a:rPr>
              <a:t>are</a:t>
            </a:r>
            <a:r>
              <a:rPr lang="en-US" altLang="zh-CN">
                <a:solidFill>
                  <a:srgbClr val="FF0000"/>
                </a:solidFill>
              </a:rPr>
              <a:t> good for</a:t>
            </a:r>
            <a:r>
              <a:rPr lang="en-US" altLang="zh-CN"/>
              <a:t> our </a:t>
            </a:r>
            <a:r>
              <a:rPr lang="en-US" altLang="zh-CN">
                <a:solidFill>
                  <a:srgbClr val="FF0000"/>
                </a:solidFill>
              </a:rPr>
              <a:t>health</a:t>
            </a:r>
            <a:r>
              <a:rPr lang="en-US" altLang="zh-CN"/>
              <a:t>.</a:t>
            </a:r>
          </a:p>
        </p:txBody>
      </p:sp>
      <p:pic>
        <p:nvPicPr>
          <p:cNvPr id="111634" name="Picture 18" descr="3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0" t="25310"/>
          <a:stretch>
            <a:fillRect/>
          </a:stretch>
        </p:blipFill>
        <p:spPr bwMode="auto">
          <a:xfrm>
            <a:off x="4500563" y="4652963"/>
            <a:ext cx="1811337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35" name="Picture 19" descr="7BB36BP7Z1QXU}GC]O`(1O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4221163"/>
            <a:ext cx="138430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0" name="Picture 4" descr="20070211023801988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4" r="5669" b="54501"/>
          <a:stretch>
            <a:fillRect/>
          </a:stretch>
        </p:blipFill>
        <p:spPr bwMode="auto">
          <a:xfrm>
            <a:off x="7099300" y="3844925"/>
            <a:ext cx="2009775" cy="301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39" name="Picture 23" descr="milk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652963"/>
            <a:ext cx="2133600" cy="200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 autoUpdateAnimBg="0"/>
      <p:bldP spid="111626" grpId="0" animBg="1" autoUpdateAnimBg="0"/>
      <p:bldP spid="111627" grpId="0" autoUpdateAnimBg="0"/>
      <p:bldP spid="111630" grpId="0" animBg="1"/>
      <p:bldP spid="111631" grpId="0" animBg="1"/>
      <p:bldP spid="1116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13" name="Picture 13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203" name="Picture 3" descr="ke-le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221163"/>
            <a:ext cx="13938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4" name="Picture 4" descr="20060529095928192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508500"/>
            <a:ext cx="172878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5" name="Picture 5" descr="Img24196682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508500"/>
            <a:ext cx="163988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2052638" y="1930400"/>
            <a:ext cx="53276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500">
                <a:solidFill>
                  <a:srgbClr val="FF3300"/>
                </a:solidFill>
              </a:rPr>
              <a:t>un</a:t>
            </a:r>
            <a:r>
              <a:rPr lang="en-US" altLang="zh-CN" sz="4500">
                <a:solidFill>
                  <a:srgbClr val="003300"/>
                </a:solidFill>
              </a:rPr>
              <a:t>healthy </a:t>
            </a:r>
            <a:r>
              <a:rPr lang="zh-CN" altLang="en-US" sz="4500">
                <a:solidFill>
                  <a:srgbClr val="003300"/>
                </a:solidFill>
              </a:rPr>
              <a:t>不健康的</a:t>
            </a:r>
          </a:p>
        </p:txBody>
      </p:sp>
      <p:pic>
        <p:nvPicPr>
          <p:cNvPr id="179207" name="Picture 7" descr="图片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492625"/>
            <a:ext cx="1871663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974725" y="1727200"/>
            <a:ext cx="1841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lang="zh-CN" altLang="zh-CN" sz="4500">
              <a:latin typeface="Arial" pitchFamily="34" charset="0"/>
            </a:endParaRPr>
          </a:p>
        </p:txBody>
      </p:sp>
      <p:sp>
        <p:nvSpPr>
          <p:cNvPr id="179210" name="Text Box 10"/>
          <p:cNvSpPr txBox="1">
            <a:spLocks noChangeArrowheads="1"/>
          </p:cNvSpPr>
          <p:nvPr/>
        </p:nvSpPr>
        <p:spPr bwMode="auto">
          <a:xfrm>
            <a:off x="2124075" y="1268413"/>
            <a:ext cx="504031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500">
                <a:solidFill>
                  <a:srgbClr val="FF3399"/>
                </a:solidFill>
                <a:latin typeface="Arial" pitchFamily="34" charset="0"/>
              </a:rPr>
              <a:t>be bad for</a:t>
            </a:r>
            <a:r>
              <a:rPr lang="en-US" altLang="zh-CN" sz="4500">
                <a:solidFill>
                  <a:srgbClr val="003300"/>
                </a:solidFill>
                <a:latin typeface="Arial" pitchFamily="34" charset="0"/>
              </a:rPr>
              <a:t> </a:t>
            </a:r>
            <a:r>
              <a:rPr lang="en-US" altLang="zh-CN" sz="4500">
                <a:solidFill>
                  <a:srgbClr val="0000FF"/>
                </a:solidFill>
                <a:latin typeface="Arial" pitchFamily="34" charset="0"/>
              </a:rPr>
              <a:t>health</a:t>
            </a:r>
          </a:p>
        </p:txBody>
      </p:sp>
      <p:sp>
        <p:nvSpPr>
          <p:cNvPr id="179211" name="Text Box 11"/>
          <p:cNvSpPr txBox="1">
            <a:spLocks noChangeArrowheads="1"/>
          </p:cNvSpPr>
          <p:nvPr/>
        </p:nvSpPr>
        <p:spPr bwMode="auto">
          <a:xfrm>
            <a:off x="2051050" y="2565400"/>
            <a:ext cx="293052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500">
                <a:solidFill>
                  <a:srgbClr val="003300"/>
                </a:solidFill>
              </a:rPr>
              <a:t>not</a:t>
            </a:r>
            <a:r>
              <a:rPr lang="en-US" altLang="zh-CN" sz="4500"/>
              <a:t> </a:t>
            </a:r>
            <a:r>
              <a:rPr lang="en-US" altLang="zh-CN" sz="4500">
                <a:solidFill>
                  <a:srgbClr val="003300"/>
                </a:solidFill>
              </a:rPr>
              <a:t>healthy</a:t>
            </a:r>
          </a:p>
        </p:txBody>
      </p:sp>
      <p:sp>
        <p:nvSpPr>
          <p:cNvPr id="179214" name="Oval 14"/>
          <p:cNvSpPr>
            <a:spLocks noChangeArrowheads="1"/>
          </p:cNvSpPr>
          <p:nvPr/>
        </p:nvSpPr>
        <p:spPr bwMode="auto">
          <a:xfrm>
            <a:off x="3132138" y="0"/>
            <a:ext cx="3219450" cy="9144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 i="1">
                <a:solidFill>
                  <a:srgbClr val="FF3300"/>
                </a:solidFill>
              </a:rPr>
              <a:t>junk food</a:t>
            </a:r>
          </a:p>
        </p:txBody>
      </p:sp>
      <p:pic>
        <p:nvPicPr>
          <p:cNvPr id="179215" name="Picture 15" descr="u=2267706513,2058027886&amp;gp=6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125538"/>
            <a:ext cx="20415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16" name="Picture 16" descr="20050601103731599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149725"/>
            <a:ext cx="1873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17" name="Picture 17" descr="coffee6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489450"/>
            <a:ext cx="1981200" cy="236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218" name="Picture 18" descr="2007021102380059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" r="56503" b="50116"/>
          <a:stretch>
            <a:fillRect/>
          </a:stretch>
        </p:blipFill>
        <p:spPr bwMode="auto">
          <a:xfrm>
            <a:off x="0" y="0"/>
            <a:ext cx="2066925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202" name="Picture 2" descr="巧克力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565400"/>
            <a:ext cx="17287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20" name="WordArt 20">
            <a:hlinkClick r:id="" action="ppaction://noaction" highlightClick="1">
              <a:snd r:embed="rId15" name="chocolate.wav"/>
            </a:hlinkClick>
          </p:cNvPr>
          <p:cNvSpPr>
            <a:spLocks noChangeArrowheads="1" noChangeShapeType="1"/>
          </p:cNvSpPr>
          <p:nvPr/>
        </p:nvSpPr>
        <p:spPr bwMode="auto">
          <a:xfrm rot="917819">
            <a:off x="3635375" y="5734050"/>
            <a:ext cx="2160588" cy="12969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>
                    <a:alpha val="48000"/>
                  </a:srgbClr>
                </a:solidFill>
                <a:latin typeface="Times New Roman"/>
                <a:cs typeface="Times New Roman"/>
              </a:rPr>
              <a:t>potato chips</a:t>
            </a:r>
            <a:endParaRPr lang="zh-CN" altLang="en-US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3300">
                  <a:alpha val="48000"/>
                </a:srgbClr>
              </a:solidFill>
              <a:latin typeface="Times New Roman"/>
              <a:cs typeface="Times New Roman"/>
            </a:endParaRPr>
          </a:p>
        </p:txBody>
      </p:sp>
      <p:sp>
        <p:nvSpPr>
          <p:cNvPr id="179221" name="WordArt 21">
            <a:hlinkClick r:id="" action="ppaction://noaction" highlightClick="1">
              <a:snd r:embed="rId15" name="chocolate.wav"/>
            </a:hlinkClick>
          </p:cNvPr>
          <p:cNvSpPr>
            <a:spLocks noChangeArrowheads="1" noChangeShapeType="1"/>
          </p:cNvSpPr>
          <p:nvPr/>
        </p:nvSpPr>
        <p:spPr bwMode="auto">
          <a:xfrm>
            <a:off x="5651500" y="3644900"/>
            <a:ext cx="1439863" cy="1154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>
                    <a:alpha val="48000"/>
                  </a:srgbClr>
                </a:solidFill>
                <a:latin typeface="Arial"/>
                <a:cs typeface="Arial"/>
              </a:rPr>
              <a:t>cola</a:t>
            </a:r>
            <a:endParaRPr lang="zh-CN" altLang="en-US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3300">
                  <a:alpha val="48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179222" name="WordArt 22">
            <a:hlinkClick r:id="" action="ppaction://noaction" highlightClick="1">
              <a:snd r:embed="rId15" name="chocolate.wav"/>
            </a:hlinkClick>
          </p:cNvPr>
          <p:cNvSpPr>
            <a:spLocks noChangeArrowheads="1" noChangeShapeType="1"/>
          </p:cNvSpPr>
          <p:nvPr/>
        </p:nvSpPr>
        <p:spPr bwMode="auto">
          <a:xfrm rot="917819">
            <a:off x="7019925" y="5561013"/>
            <a:ext cx="1296988" cy="12969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>
                    <a:alpha val="48000"/>
                  </a:srgbClr>
                </a:solidFill>
                <a:latin typeface="Times New Roman"/>
                <a:cs typeface="Times New Roman"/>
              </a:rPr>
              <a:t>coffee</a:t>
            </a:r>
            <a:endParaRPr lang="zh-CN" altLang="en-US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3300">
                  <a:alpha val="48000"/>
                </a:srgbClr>
              </a:solidFill>
              <a:latin typeface="Times New Roman"/>
              <a:cs typeface="Times New Roman"/>
            </a:endParaRPr>
          </a:p>
        </p:txBody>
      </p:sp>
      <p:sp>
        <p:nvSpPr>
          <p:cNvPr id="179223" name="WordArt 23">
            <a:hlinkClick r:id="" action="ppaction://noaction" highlightClick="1">
              <a:snd r:embed="rId15" name="chocolate.wav"/>
            </a:hlinkClick>
          </p:cNvPr>
          <p:cNvSpPr>
            <a:spLocks noChangeArrowheads="1" noChangeShapeType="1"/>
          </p:cNvSpPr>
          <p:nvPr/>
        </p:nvSpPr>
        <p:spPr bwMode="auto">
          <a:xfrm rot="1965289">
            <a:off x="7524750" y="333375"/>
            <a:ext cx="1295400" cy="12969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>
                    <a:alpha val="48000"/>
                  </a:srgbClr>
                </a:solidFill>
                <a:latin typeface="Comic Sans MS"/>
              </a:rPr>
              <a:t>hot dog</a:t>
            </a:r>
            <a:endParaRPr lang="zh-CN" altLang="en-US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3300">
                  <a:alpha val="48000"/>
                </a:srgbClr>
              </a:solidFill>
              <a:latin typeface="Comic Sans MS"/>
            </a:endParaRPr>
          </a:p>
        </p:txBody>
      </p:sp>
      <p:sp>
        <p:nvSpPr>
          <p:cNvPr id="179224" name="WordArt 24">
            <a:hlinkClick r:id="" action="ppaction://noaction" highlightClick="1">
              <a:snd r:embed="rId15" name="chocolate.wav"/>
            </a:hlinkClick>
          </p:cNvPr>
          <p:cNvSpPr>
            <a:spLocks noChangeArrowheads="1" noChangeShapeType="1"/>
          </p:cNvSpPr>
          <p:nvPr/>
        </p:nvSpPr>
        <p:spPr bwMode="auto">
          <a:xfrm>
            <a:off x="6804025" y="1989138"/>
            <a:ext cx="2160588" cy="12969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>
                    <a:alpha val="48000"/>
                  </a:srgbClr>
                </a:solidFill>
                <a:latin typeface="宋体"/>
                <a:ea typeface="宋体"/>
              </a:rPr>
              <a:t>chocolate</a:t>
            </a:r>
            <a:endParaRPr lang="zh-CN" altLang="en-US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3300">
                  <a:alpha val="48000"/>
                </a:srgbClr>
              </a:solidFill>
              <a:latin typeface="宋体"/>
              <a:ea typeface="宋体"/>
            </a:endParaRPr>
          </a:p>
        </p:txBody>
      </p:sp>
      <p:sp>
        <p:nvSpPr>
          <p:cNvPr id="179225" name="Text Box 25"/>
          <p:cNvSpPr txBox="1">
            <a:spLocks noChangeArrowheads="1"/>
          </p:cNvSpPr>
          <p:nvPr/>
        </p:nvSpPr>
        <p:spPr bwMode="auto">
          <a:xfrm>
            <a:off x="539750" y="3284538"/>
            <a:ext cx="7273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400"/>
              <a:t>Coffee </a:t>
            </a:r>
            <a:r>
              <a:rPr lang="en-US" altLang="zh-CN" sz="4400">
                <a:solidFill>
                  <a:srgbClr val="FF3300"/>
                </a:solidFill>
              </a:rPr>
              <a:t>is bad for</a:t>
            </a:r>
            <a:r>
              <a:rPr lang="en-US" altLang="zh-CN" sz="4400"/>
              <a:t> our health.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7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7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7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6" grpId="0" autoUpdateAnimBg="0"/>
      <p:bldP spid="179210" grpId="0" autoUpdateAnimBg="0"/>
      <p:bldP spid="179211" grpId="0" autoUpdateAnimBg="0"/>
      <p:bldP spid="179214" grpId="0" animBg="1"/>
      <p:bldP spid="179220" grpId="0" animBg="1"/>
      <p:bldP spid="179221" grpId="0" animBg="1"/>
      <p:bldP spid="179222" grpId="0" animBg="1"/>
      <p:bldP spid="179223" grpId="0" animBg="1"/>
      <p:bldP spid="179224" grpId="0" animBg="1"/>
      <p:bldP spid="1792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227" name="Picture 3" descr="八上 垃圾食品"/>
          <p:cNvPicPr>
            <a:picLocks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263" y="549275"/>
            <a:ext cx="2124075" cy="2519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0228" name="Picture 4" descr="八上 喝牛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9275"/>
            <a:ext cx="2232025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250825" y="3068638"/>
            <a:ext cx="2400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eat junk food</a:t>
            </a:r>
          </a:p>
        </p:txBody>
      </p:sp>
      <p:sp>
        <p:nvSpPr>
          <p:cNvPr id="180230" name="Text Box 6"/>
          <p:cNvSpPr txBox="1">
            <a:spLocks noChangeArrowheads="1"/>
          </p:cNvSpPr>
          <p:nvPr/>
        </p:nvSpPr>
        <p:spPr bwMode="auto">
          <a:xfrm>
            <a:off x="3779838" y="3068638"/>
            <a:ext cx="1863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drink milk</a:t>
            </a:r>
          </a:p>
        </p:txBody>
      </p:sp>
      <p:sp>
        <p:nvSpPr>
          <p:cNvPr id="180231" name="Text Box 7"/>
          <p:cNvSpPr txBox="1">
            <a:spLocks noChangeArrowheads="1"/>
          </p:cNvSpPr>
          <p:nvPr/>
        </p:nvSpPr>
        <p:spPr bwMode="auto">
          <a:xfrm>
            <a:off x="179388" y="3933825"/>
            <a:ext cx="5616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Eat</a:t>
            </a:r>
            <a:r>
              <a:rPr lang="en-US" altLang="zh-CN" sz="2800">
                <a:solidFill>
                  <a:srgbClr val="0000CC"/>
                </a:solidFill>
                <a:latin typeface="Arial" pitchFamily="34" charset="0"/>
              </a:rPr>
              <a:t>ing</a:t>
            </a:r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 junk food </a:t>
            </a:r>
            <a:r>
              <a:rPr lang="en-US" altLang="zh-CN" sz="2800" u="sng">
                <a:solidFill>
                  <a:srgbClr val="006600"/>
                </a:solidFill>
                <a:latin typeface="Arial" pitchFamily="34" charset="0"/>
              </a:rPr>
              <a:t>is bad for you</a:t>
            </a:r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971550" y="4581525"/>
            <a:ext cx="6489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Drink</a:t>
            </a:r>
            <a:r>
              <a:rPr lang="en-US" altLang="zh-CN" sz="2800">
                <a:solidFill>
                  <a:srgbClr val="0000CC"/>
                </a:solidFill>
                <a:latin typeface="Arial" pitchFamily="34" charset="0"/>
              </a:rPr>
              <a:t>ing</a:t>
            </a:r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 milk </a:t>
            </a:r>
            <a:r>
              <a:rPr lang="en-US" altLang="zh-CN" sz="2800" u="sng">
                <a:solidFill>
                  <a:srgbClr val="006600"/>
                </a:solidFill>
                <a:latin typeface="Arial" pitchFamily="34" charset="0"/>
              </a:rPr>
              <a:t>is good for your health</a:t>
            </a:r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180233" name="Picture 9" descr="八上 俯卧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620713"/>
            <a:ext cx="266382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234" name="Text Box 10"/>
          <p:cNvSpPr txBox="1">
            <a:spLocks noChangeArrowheads="1"/>
          </p:cNvSpPr>
          <p:nvPr/>
        </p:nvSpPr>
        <p:spPr bwMode="auto">
          <a:xfrm>
            <a:off x="6732588" y="2420938"/>
            <a:ext cx="16113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exercise</a:t>
            </a:r>
          </a:p>
        </p:txBody>
      </p:sp>
      <p:sp>
        <p:nvSpPr>
          <p:cNvPr id="180235" name="Text Box 11"/>
          <p:cNvSpPr txBox="1">
            <a:spLocks noChangeArrowheads="1"/>
          </p:cNvSpPr>
          <p:nvPr/>
        </p:nvSpPr>
        <p:spPr bwMode="auto">
          <a:xfrm>
            <a:off x="1835150" y="5229225"/>
            <a:ext cx="5272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6600"/>
                </a:solidFill>
                <a:latin typeface="Arial" pitchFamily="34" charset="0"/>
              </a:rPr>
              <a:t>Re should exercise every day.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0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0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0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0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0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0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0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0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0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MS4}2UQMNJ}W)CQUK3RZ({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867" name="Rectangle 3"/>
          <p:cNvSpPr>
            <a:spLocks noChangeArrowheads="1"/>
          </p:cNvSpPr>
          <p:nvPr/>
        </p:nvSpPr>
        <p:spPr bwMode="auto">
          <a:xfrm>
            <a:off x="179388" y="3132138"/>
            <a:ext cx="8785225" cy="155892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 junk food 3. </a:t>
            </a: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 fruit           5. </a:t>
            </a: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sleep </a:t>
            </a:r>
          </a:p>
          <a:p>
            <a:pPr marL="342900" indent="-342900">
              <a:lnSpc>
                <a:spcPct val="130000"/>
              </a:lnSpc>
            </a:pPr>
            <a:r>
              <a:rPr kumimoji="1" lang="en-US" altLang="zh-CN"/>
              <a:t>2. </a:t>
            </a: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 milk        4. </a:t>
            </a: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 vegetables  6. </a:t>
            </a:r>
            <a:r>
              <a:rPr kumimoji="1" lang="en-US" altLang="zh-CN">
                <a:solidFill>
                  <a:srgbClr val="0000FF"/>
                </a:solidFill>
              </a:rPr>
              <a:t>__</a:t>
            </a:r>
            <a:r>
              <a:rPr kumimoji="1" lang="en-US" altLang="zh-CN"/>
              <a:t> coffee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684213" y="3171825"/>
            <a:ext cx="5254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6948488" y="3171825"/>
            <a:ext cx="369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f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3635375" y="3027363"/>
            <a:ext cx="495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e</a:t>
            </a: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684213" y="3890963"/>
            <a:ext cx="504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a</a:t>
            </a:r>
          </a:p>
        </p:txBody>
      </p:sp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6877050" y="3890963"/>
            <a:ext cx="525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d</a:t>
            </a:r>
          </a:p>
        </p:txBody>
      </p:sp>
      <p:pic>
        <p:nvPicPr>
          <p:cNvPr id="164873" name="Picture 9" descr="A]8%}%)%2HFX%D]012LR52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925"/>
            <a:ext cx="9144000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874" name="Text Box 10"/>
          <p:cNvSpPr txBox="1">
            <a:spLocks noChangeArrowheads="1"/>
          </p:cNvSpPr>
          <p:nvPr/>
        </p:nvSpPr>
        <p:spPr bwMode="auto">
          <a:xfrm>
            <a:off x="3563938" y="3890963"/>
            <a:ext cx="495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rgbClr val="FF0000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164875" name="Rectangle 11"/>
          <p:cNvSpPr>
            <a:spLocks noChangeArrowheads="1"/>
          </p:cNvSpPr>
          <p:nvPr/>
        </p:nvSpPr>
        <p:spPr bwMode="auto">
          <a:xfrm>
            <a:off x="1042988" y="404813"/>
            <a:ext cx="699135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Match the words with the pictures.</a:t>
            </a:r>
          </a:p>
        </p:txBody>
      </p:sp>
      <p:pic>
        <p:nvPicPr>
          <p:cNvPr id="164876" name="Picture 12" descr="0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7559675" cy="160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877" name="Oval 13"/>
          <p:cNvSpPr>
            <a:spLocks noChangeArrowheads="1"/>
          </p:cNvSpPr>
          <p:nvPr/>
        </p:nvSpPr>
        <p:spPr bwMode="auto">
          <a:xfrm>
            <a:off x="323850" y="404813"/>
            <a:ext cx="684213" cy="576262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1a</a:t>
            </a:r>
          </a:p>
        </p:txBody>
      </p:sp>
      <p:pic>
        <p:nvPicPr>
          <p:cNvPr id="164878" name="Picture 7" descr="未命名6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502"/>
          <a:stretch>
            <a:fillRect/>
          </a:stretch>
        </p:blipFill>
        <p:spPr bwMode="auto">
          <a:xfrm>
            <a:off x="2916238" y="1268413"/>
            <a:ext cx="153670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  <p:bldP spid="164870" grpId="0"/>
      <p:bldP spid="164871" grpId="0"/>
      <p:bldP spid="164872" grpId="0"/>
      <p:bldP spid="1648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4" name="Picture 12" descr="MS4}2UQMNJ}W)CQUK3RZ({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4" name="Oval 2"/>
          <p:cNvSpPr>
            <a:spLocks noChangeArrowheads="1"/>
          </p:cNvSpPr>
          <p:nvPr/>
        </p:nvSpPr>
        <p:spPr bwMode="auto">
          <a:xfrm>
            <a:off x="179388" y="333375"/>
            <a:ext cx="647700" cy="574675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400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1b</a:t>
            </a: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8569325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>
                <a:solidFill>
                  <a:srgbClr val="9933FF"/>
                </a:solidFill>
              </a:rPr>
              <a:t>Ask and answer questions. Use the words from 1a.</a:t>
            </a: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900113" y="260350"/>
            <a:ext cx="2735262" cy="762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400">
                <a:solidFill>
                  <a:srgbClr val="9933FF"/>
                </a:solidFill>
              </a:rPr>
              <a:t>Pairwork</a:t>
            </a:r>
            <a:endParaRPr lang="en-US" altLang="zh-CN" sz="4400">
              <a:latin typeface="Times New Roman" pitchFamily="18" charset="0"/>
            </a:endParaRPr>
          </a:p>
        </p:txBody>
      </p:sp>
      <p:pic>
        <p:nvPicPr>
          <p:cNvPr id="97323" name="Picture 43" descr="gif04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93663"/>
            <a:ext cx="180022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0358" name="Object 6">
            <a:hlinkClick r:id="" action="ppaction://ole?verb=0"/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1189038" y="2900363"/>
          <a:ext cx="2573337" cy="192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9" name="演示文稿" r:id="rId5" imgW="2573640" imgH="1925640" progId="PowerPoint.Show.8">
                  <p:embed/>
                </p:oleObj>
              </mc:Choice>
              <mc:Fallback>
                <p:oleObj name="演示文稿" r:id="rId5" imgW="2573640" imgH="1925640" progId="PowerPoint.Show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2900363"/>
                        <a:ext cx="2573337" cy="192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323850" y="2205038"/>
            <a:ext cx="8569325" cy="3168650"/>
          </a:xfrm>
          <a:prstGeom prst="rect">
            <a:avLst/>
          </a:prstGeom>
          <a:solidFill>
            <a:srgbClr val="CCFF33">
              <a:alpha val="8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US" altLang="zh-CN"/>
              <a:t>A: How often do you drink milk, LiuFang?</a:t>
            </a:r>
          </a:p>
          <a:p>
            <a:pPr>
              <a:spcBef>
                <a:spcPct val="15000"/>
              </a:spcBef>
            </a:pPr>
            <a:r>
              <a:rPr lang="en-US" altLang="zh-CN"/>
              <a:t>B: I drink milk every day.</a:t>
            </a:r>
          </a:p>
          <a:p>
            <a:pPr>
              <a:spcBef>
                <a:spcPct val="15000"/>
              </a:spcBef>
            </a:pPr>
            <a:r>
              <a:rPr lang="en-US" altLang="zh-CN"/>
              <a:t>A: Do you like it? </a:t>
            </a:r>
          </a:p>
          <a:p>
            <a:pPr>
              <a:spcBef>
                <a:spcPct val="15000"/>
              </a:spcBef>
            </a:pPr>
            <a:r>
              <a:rPr lang="en-US" altLang="zh-CN"/>
              <a:t>B: No. But my mother </a:t>
            </a:r>
            <a:r>
              <a:rPr lang="en-US" altLang="zh-CN">
                <a:solidFill>
                  <a:srgbClr val="0000FF"/>
                </a:solidFill>
              </a:rPr>
              <a:t>wants me to drink</a:t>
            </a:r>
            <a:r>
              <a:rPr lang="en-US" altLang="zh-CN"/>
              <a:t> </a:t>
            </a:r>
          </a:p>
          <a:p>
            <a:pPr>
              <a:spcBef>
                <a:spcPct val="15000"/>
              </a:spcBef>
            </a:pPr>
            <a:r>
              <a:rPr lang="en-US" altLang="zh-CN"/>
              <a:t>     it. She says </a:t>
            </a:r>
            <a:r>
              <a:rPr lang="en-US" altLang="zh-CN">
                <a:solidFill>
                  <a:srgbClr val="FF3300"/>
                </a:solidFill>
              </a:rPr>
              <a:t>it’s good for</a:t>
            </a:r>
            <a:r>
              <a:rPr lang="en-US" altLang="zh-CN"/>
              <a:t> my health.</a:t>
            </a:r>
          </a:p>
        </p:txBody>
      </p:sp>
      <p:sp>
        <p:nvSpPr>
          <p:cNvPr id="100361" name="WordArt 9"/>
          <p:cNvSpPr>
            <a:spLocks noChangeArrowheads="1" noChangeShapeType="1" noTextEdit="1"/>
          </p:cNvSpPr>
          <p:nvPr/>
        </p:nvSpPr>
        <p:spPr bwMode="auto">
          <a:xfrm>
            <a:off x="323850" y="5661025"/>
            <a:ext cx="2447925" cy="782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kern="10">
                <a:ln w="2857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be good for</a:t>
            </a:r>
            <a:endParaRPr lang="zh-CN" altLang="en-US" sz="6000" kern="10">
              <a:ln w="28575">
                <a:solidFill>
                  <a:srgbClr val="00CCFF"/>
                </a:solidFill>
                <a:round/>
                <a:headEnd/>
                <a:tailEnd/>
              </a:ln>
              <a:solidFill>
                <a:srgbClr val="00CCF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00362" name="WordArt 10"/>
          <p:cNvSpPr>
            <a:spLocks noChangeArrowheads="1" noChangeShapeType="1" noTextEdit="1"/>
          </p:cNvSpPr>
          <p:nvPr/>
        </p:nvSpPr>
        <p:spPr bwMode="auto">
          <a:xfrm>
            <a:off x="4140200" y="5589588"/>
            <a:ext cx="3143250" cy="747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be bad for</a:t>
            </a:r>
            <a:endParaRPr lang="zh-CN" altLang="en-US" sz="6000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100363" name="Picture 11" descr="12745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4581">
            <a:off x="7380288" y="5157788"/>
            <a:ext cx="176371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 animBg="1"/>
      <p:bldP spid="10036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</TotalTime>
  <Words>1460</Words>
  <Application>Microsoft Office PowerPoint</Application>
  <PresentationFormat>全屏显示(4:3)</PresentationFormat>
  <Paragraphs>280</Paragraphs>
  <Slides>25</Slides>
  <Notes>2</Notes>
  <HiddenSlides>0</HiddenSlides>
  <MMClips>2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Times New Roman</vt:lpstr>
      <vt:lpstr>Comic Sans MS</vt:lpstr>
      <vt:lpstr>Trebuchet MS</vt:lpstr>
      <vt:lpstr>Arial Black</vt:lpstr>
      <vt:lpstr>黑体</vt:lpstr>
      <vt:lpstr>Verdana</vt:lpstr>
      <vt:lpstr>Marlett</vt:lpstr>
      <vt:lpstr>Wingdings</vt:lpstr>
      <vt:lpstr>Tahoma</vt:lpstr>
      <vt:lpstr>Uncey</vt:lpstr>
      <vt:lpstr>默认设计模板</vt:lpstr>
      <vt:lpstr>2_默认设计模板</vt:lpstr>
      <vt:lpstr>Microsoft PowerPoint 演示文稿</vt:lpstr>
      <vt:lpstr>PowerPoint 演示文稿</vt:lpstr>
      <vt:lpstr>PowerPoint 演示文稿</vt:lpstr>
      <vt:lpstr>PowerPoint 演示文稿</vt:lpstr>
      <vt:lpstr>How to keep healthy?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镇武瑜</dc:creator>
  <cp:lastModifiedBy>user</cp:lastModifiedBy>
  <cp:revision>100</cp:revision>
  <dcterms:created xsi:type="dcterms:W3CDTF">2008-06-16T03:50:38Z</dcterms:created>
  <dcterms:modified xsi:type="dcterms:W3CDTF">2015-08-12T06:28:48Z</dcterms:modified>
</cp:coreProperties>
</file>